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sldIdLst>
    <p:sldId id="258" r:id="rId2"/>
    <p:sldId id="257" r:id="rId3"/>
    <p:sldId id="259" r:id="rId4"/>
    <p:sldId id="260" r:id="rId5"/>
    <p:sldId id="261" r:id="rId6"/>
    <p:sldId id="262" r:id="rId7"/>
    <p:sldId id="263" r:id="rId8"/>
    <p:sldId id="264" r:id="rId9"/>
    <p:sldId id="314" r:id="rId10"/>
    <p:sldId id="315" r:id="rId11"/>
    <p:sldId id="316" r:id="rId12"/>
    <p:sldId id="317" r:id="rId13"/>
    <p:sldId id="265" r:id="rId14"/>
    <p:sldId id="266"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267" r:id="rId30"/>
    <p:sldId id="268" r:id="rId31"/>
    <p:sldId id="269" r:id="rId32"/>
    <p:sldId id="332" r:id="rId33"/>
    <p:sldId id="270" r:id="rId34"/>
    <p:sldId id="272" r:id="rId35"/>
    <p:sldId id="333" r:id="rId36"/>
    <p:sldId id="334" r:id="rId37"/>
    <p:sldId id="335" r:id="rId38"/>
    <p:sldId id="336" r:id="rId39"/>
    <p:sldId id="337" r:id="rId40"/>
    <p:sldId id="275" r:id="rId41"/>
    <p:sldId id="276" r:id="rId42"/>
    <p:sldId id="277" r:id="rId43"/>
    <p:sldId id="278" r:id="rId44"/>
    <p:sldId id="27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97"/>
    <p:restoredTop sz="94674"/>
  </p:normalViewPr>
  <p:slideViewPr>
    <p:cSldViewPr snapToGrid="0" snapToObjects="1">
      <p:cViewPr varScale="1">
        <p:scale>
          <a:sx n="96" d="100"/>
          <a:sy n="96" d="100"/>
        </p:scale>
        <p:origin x="168" y="768"/>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70F0E-BEB6-EA48-B651-8B80B020ED75}" type="datetimeFigureOut">
              <a:rPr lang="en-US" smtClean="0"/>
              <a:t>10/7/19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7D7AF-1A14-834E-A82E-0B2C1C7FA10B}" type="slidenum">
              <a:rPr lang="en-US" smtClean="0"/>
              <a:t>‹#›</a:t>
            </a:fld>
            <a:endParaRPr lang="en-US"/>
          </a:p>
        </p:txBody>
      </p:sp>
    </p:spTree>
    <p:extLst>
      <p:ext uri="{BB962C8B-B14F-4D97-AF65-F5344CB8AC3E}">
        <p14:creationId xmlns:p14="http://schemas.microsoft.com/office/powerpoint/2010/main" val="280743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a:t>
            </a:fld>
            <a:endParaRPr lang="en-US"/>
          </a:p>
        </p:txBody>
      </p:sp>
    </p:spTree>
    <p:extLst>
      <p:ext uri="{BB962C8B-B14F-4D97-AF65-F5344CB8AC3E}">
        <p14:creationId xmlns:p14="http://schemas.microsoft.com/office/powerpoint/2010/main" val="3225275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3546239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3691248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12</a:t>
            </a:fld>
            <a:endParaRPr lang="en-US"/>
          </a:p>
        </p:txBody>
      </p:sp>
    </p:spTree>
    <p:extLst>
      <p:ext uri="{BB962C8B-B14F-4D97-AF65-F5344CB8AC3E}">
        <p14:creationId xmlns:p14="http://schemas.microsoft.com/office/powerpoint/2010/main" val="399938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13</a:t>
            </a:fld>
            <a:endParaRPr lang="en-US"/>
          </a:p>
        </p:txBody>
      </p:sp>
    </p:spTree>
    <p:extLst>
      <p:ext uri="{BB962C8B-B14F-4D97-AF65-F5344CB8AC3E}">
        <p14:creationId xmlns:p14="http://schemas.microsoft.com/office/powerpoint/2010/main" val="1026315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14</a:t>
            </a:fld>
            <a:endParaRPr lang="en-US"/>
          </a:p>
        </p:txBody>
      </p:sp>
    </p:spTree>
    <p:extLst>
      <p:ext uri="{BB962C8B-B14F-4D97-AF65-F5344CB8AC3E}">
        <p14:creationId xmlns:p14="http://schemas.microsoft.com/office/powerpoint/2010/main" val="3606881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15</a:t>
            </a:fld>
            <a:endParaRPr lang="en-US"/>
          </a:p>
        </p:txBody>
      </p:sp>
    </p:spTree>
    <p:extLst>
      <p:ext uri="{BB962C8B-B14F-4D97-AF65-F5344CB8AC3E}">
        <p14:creationId xmlns:p14="http://schemas.microsoft.com/office/powerpoint/2010/main" val="3914865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16</a:t>
            </a:fld>
            <a:endParaRPr lang="en-US"/>
          </a:p>
        </p:txBody>
      </p:sp>
    </p:spTree>
    <p:extLst>
      <p:ext uri="{BB962C8B-B14F-4D97-AF65-F5344CB8AC3E}">
        <p14:creationId xmlns:p14="http://schemas.microsoft.com/office/powerpoint/2010/main" val="2998396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17</a:t>
            </a:fld>
            <a:endParaRPr lang="en-US"/>
          </a:p>
        </p:txBody>
      </p:sp>
    </p:spTree>
    <p:extLst>
      <p:ext uri="{BB962C8B-B14F-4D97-AF65-F5344CB8AC3E}">
        <p14:creationId xmlns:p14="http://schemas.microsoft.com/office/powerpoint/2010/main" val="2966454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18</a:t>
            </a:fld>
            <a:endParaRPr lang="en-US"/>
          </a:p>
        </p:txBody>
      </p:sp>
    </p:spTree>
    <p:extLst>
      <p:ext uri="{BB962C8B-B14F-4D97-AF65-F5344CB8AC3E}">
        <p14:creationId xmlns:p14="http://schemas.microsoft.com/office/powerpoint/2010/main" val="259100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19</a:t>
            </a:fld>
            <a:endParaRPr lang="en-US"/>
          </a:p>
        </p:txBody>
      </p:sp>
    </p:spTree>
    <p:extLst>
      <p:ext uri="{BB962C8B-B14F-4D97-AF65-F5344CB8AC3E}">
        <p14:creationId xmlns:p14="http://schemas.microsoft.com/office/powerpoint/2010/main" val="2798803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168135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20</a:t>
            </a:fld>
            <a:endParaRPr lang="en-US"/>
          </a:p>
        </p:txBody>
      </p:sp>
    </p:spTree>
    <p:extLst>
      <p:ext uri="{BB962C8B-B14F-4D97-AF65-F5344CB8AC3E}">
        <p14:creationId xmlns:p14="http://schemas.microsoft.com/office/powerpoint/2010/main" val="2153004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21</a:t>
            </a:fld>
            <a:endParaRPr lang="en-US"/>
          </a:p>
        </p:txBody>
      </p:sp>
    </p:spTree>
    <p:extLst>
      <p:ext uri="{BB962C8B-B14F-4D97-AF65-F5344CB8AC3E}">
        <p14:creationId xmlns:p14="http://schemas.microsoft.com/office/powerpoint/2010/main" val="1513423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2390990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23</a:t>
            </a:fld>
            <a:endParaRPr lang="en-US"/>
          </a:p>
        </p:txBody>
      </p:sp>
    </p:spTree>
    <p:extLst>
      <p:ext uri="{BB962C8B-B14F-4D97-AF65-F5344CB8AC3E}">
        <p14:creationId xmlns:p14="http://schemas.microsoft.com/office/powerpoint/2010/main" val="629557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24</a:t>
            </a:fld>
            <a:endParaRPr lang="en-US"/>
          </a:p>
        </p:txBody>
      </p:sp>
    </p:spTree>
    <p:extLst>
      <p:ext uri="{BB962C8B-B14F-4D97-AF65-F5344CB8AC3E}">
        <p14:creationId xmlns:p14="http://schemas.microsoft.com/office/powerpoint/2010/main" val="695024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3483290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1830667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27</a:t>
            </a:fld>
            <a:endParaRPr lang="en-US"/>
          </a:p>
        </p:txBody>
      </p:sp>
    </p:spTree>
    <p:extLst>
      <p:ext uri="{BB962C8B-B14F-4D97-AF65-F5344CB8AC3E}">
        <p14:creationId xmlns:p14="http://schemas.microsoft.com/office/powerpoint/2010/main" val="1893924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28</a:t>
            </a:fld>
            <a:endParaRPr lang="en-US"/>
          </a:p>
        </p:txBody>
      </p:sp>
    </p:spTree>
    <p:extLst>
      <p:ext uri="{BB962C8B-B14F-4D97-AF65-F5344CB8AC3E}">
        <p14:creationId xmlns:p14="http://schemas.microsoft.com/office/powerpoint/2010/main" val="3217803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29</a:t>
            </a:fld>
            <a:endParaRPr lang="en-US"/>
          </a:p>
        </p:txBody>
      </p:sp>
    </p:spTree>
    <p:extLst>
      <p:ext uri="{BB962C8B-B14F-4D97-AF65-F5344CB8AC3E}">
        <p14:creationId xmlns:p14="http://schemas.microsoft.com/office/powerpoint/2010/main" val="101711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a:t>
            </a:fld>
            <a:endParaRPr lang="en-US"/>
          </a:p>
        </p:txBody>
      </p:sp>
    </p:spTree>
    <p:extLst>
      <p:ext uri="{BB962C8B-B14F-4D97-AF65-F5344CB8AC3E}">
        <p14:creationId xmlns:p14="http://schemas.microsoft.com/office/powerpoint/2010/main" val="1262951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30</a:t>
            </a:fld>
            <a:endParaRPr lang="en-US"/>
          </a:p>
        </p:txBody>
      </p:sp>
    </p:spTree>
    <p:extLst>
      <p:ext uri="{BB962C8B-B14F-4D97-AF65-F5344CB8AC3E}">
        <p14:creationId xmlns:p14="http://schemas.microsoft.com/office/powerpoint/2010/main" val="3121171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31</a:t>
            </a:fld>
            <a:endParaRPr lang="en-US"/>
          </a:p>
        </p:txBody>
      </p:sp>
    </p:spTree>
    <p:extLst>
      <p:ext uri="{BB962C8B-B14F-4D97-AF65-F5344CB8AC3E}">
        <p14:creationId xmlns:p14="http://schemas.microsoft.com/office/powerpoint/2010/main" val="2910904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32</a:t>
            </a:fld>
            <a:endParaRPr lang="en-US"/>
          </a:p>
        </p:txBody>
      </p:sp>
    </p:spTree>
    <p:extLst>
      <p:ext uri="{BB962C8B-B14F-4D97-AF65-F5344CB8AC3E}">
        <p14:creationId xmlns:p14="http://schemas.microsoft.com/office/powerpoint/2010/main" val="2581924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33</a:t>
            </a:fld>
            <a:endParaRPr lang="en-US"/>
          </a:p>
        </p:txBody>
      </p:sp>
    </p:spTree>
    <p:extLst>
      <p:ext uri="{BB962C8B-B14F-4D97-AF65-F5344CB8AC3E}">
        <p14:creationId xmlns:p14="http://schemas.microsoft.com/office/powerpoint/2010/main" val="2035409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34</a:t>
            </a:fld>
            <a:endParaRPr lang="en-US"/>
          </a:p>
        </p:txBody>
      </p:sp>
    </p:spTree>
    <p:extLst>
      <p:ext uri="{BB962C8B-B14F-4D97-AF65-F5344CB8AC3E}">
        <p14:creationId xmlns:p14="http://schemas.microsoft.com/office/powerpoint/2010/main" val="314946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35</a:t>
            </a:fld>
            <a:endParaRPr lang="en-US"/>
          </a:p>
        </p:txBody>
      </p:sp>
    </p:spTree>
    <p:extLst>
      <p:ext uri="{BB962C8B-B14F-4D97-AF65-F5344CB8AC3E}">
        <p14:creationId xmlns:p14="http://schemas.microsoft.com/office/powerpoint/2010/main" val="2154071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36</a:t>
            </a:fld>
            <a:endParaRPr lang="en-US"/>
          </a:p>
        </p:txBody>
      </p:sp>
    </p:spTree>
    <p:extLst>
      <p:ext uri="{BB962C8B-B14F-4D97-AF65-F5344CB8AC3E}">
        <p14:creationId xmlns:p14="http://schemas.microsoft.com/office/powerpoint/2010/main" val="513952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37</a:t>
            </a:fld>
            <a:endParaRPr lang="en-US"/>
          </a:p>
        </p:txBody>
      </p:sp>
    </p:spTree>
    <p:extLst>
      <p:ext uri="{BB962C8B-B14F-4D97-AF65-F5344CB8AC3E}">
        <p14:creationId xmlns:p14="http://schemas.microsoft.com/office/powerpoint/2010/main" val="2731096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2941110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39</a:t>
            </a:fld>
            <a:endParaRPr lang="en-US"/>
          </a:p>
        </p:txBody>
      </p:sp>
    </p:spTree>
    <p:extLst>
      <p:ext uri="{BB962C8B-B14F-4D97-AF65-F5344CB8AC3E}">
        <p14:creationId xmlns:p14="http://schemas.microsoft.com/office/powerpoint/2010/main" val="2629314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a:t>
            </a:fld>
            <a:endParaRPr lang="en-US"/>
          </a:p>
        </p:txBody>
      </p:sp>
    </p:spTree>
    <p:extLst>
      <p:ext uri="{BB962C8B-B14F-4D97-AF65-F5344CB8AC3E}">
        <p14:creationId xmlns:p14="http://schemas.microsoft.com/office/powerpoint/2010/main" val="1392976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40</a:t>
            </a:fld>
            <a:endParaRPr lang="en-US"/>
          </a:p>
        </p:txBody>
      </p:sp>
    </p:spTree>
    <p:extLst>
      <p:ext uri="{BB962C8B-B14F-4D97-AF65-F5344CB8AC3E}">
        <p14:creationId xmlns:p14="http://schemas.microsoft.com/office/powerpoint/2010/main" val="3304535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41</a:t>
            </a:fld>
            <a:endParaRPr lang="en-US"/>
          </a:p>
        </p:txBody>
      </p:sp>
    </p:spTree>
    <p:extLst>
      <p:ext uri="{BB962C8B-B14F-4D97-AF65-F5344CB8AC3E}">
        <p14:creationId xmlns:p14="http://schemas.microsoft.com/office/powerpoint/2010/main" val="37685860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42</a:t>
            </a:fld>
            <a:endParaRPr lang="en-US"/>
          </a:p>
        </p:txBody>
      </p:sp>
    </p:spTree>
    <p:extLst>
      <p:ext uri="{BB962C8B-B14F-4D97-AF65-F5344CB8AC3E}">
        <p14:creationId xmlns:p14="http://schemas.microsoft.com/office/powerpoint/2010/main" val="3870543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43</a:t>
            </a:fld>
            <a:endParaRPr lang="en-US"/>
          </a:p>
        </p:txBody>
      </p:sp>
    </p:spTree>
    <p:extLst>
      <p:ext uri="{BB962C8B-B14F-4D97-AF65-F5344CB8AC3E}">
        <p14:creationId xmlns:p14="http://schemas.microsoft.com/office/powerpoint/2010/main" val="1201264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44</a:t>
            </a:fld>
            <a:endParaRPr lang="en-US"/>
          </a:p>
        </p:txBody>
      </p:sp>
    </p:spTree>
    <p:extLst>
      <p:ext uri="{BB962C8B-B14F-4D97-AF65-F5344CB8AC3E}">
        <p14:creationId xmlns:p14="http://schemas.microsoft.com/office/powerpoint/2010/main" val="703533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a:t>
            </a:fld>
            <a:endParaRPr lang="en-US"/>
          </a:p>
        </p:txBody>
      </p:sp>
    </p:spTree>
    <p:extLst>
      <p:ext uri="{BB962C8B-B14F-4D97-AF65-F5344CB8AC3E}">
        <p14:creationId xmlns:p14="http://schemas.microsoft.com/office/powerpoint/2010/main" val="463899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1560983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116957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8</a:t>
            </a:fld>
            <a:endParaRPr lang="en-US"/>
          </a:p>
        </p:txBody>
      </p:sp>
    </p:spTree>
    <p:extLst>
      <p:ext uri="{BB962C8B-B14F-4D97-AF65-F5344CB8AC3E}">
        <p14:creationId xmlns:p14="http://schemas.microsoft.com/office/powerpoint/2010/main" val="357272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183584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1D80-94DB-7F4F-9E45-8E9F42B2CF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7A21C-71B4-C34F-BF23-2CB179CF5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BAF403-3432-A146-B7AF-E1A0B073B184}"/>
              </a:ext>
            </a:extLst>
          </p:cNvPr>
          <p:cNvSpPr>
            <a:spLocks noGrp="1"/>
          </p:cNvSpPr>
          <p:nvPr>
            <p:ph type="dt" sz="half" idx="10"/>
          </p:nvPr>
        </p:nvSpPr>
        <p:spPr/>
        <p:txBody>
          <a:bodyPr/>
          <a:lstStyle/>
          <a:p>
            <a:fld id="{DF9C0BF6-AA2A-DE45-A2AF-1CA6964CC6E6}" type="datetime1">
              <a:rPr lang="en-US" smtClean="0"/>
              <a:t>10/7/19</a:t>
            </a:fld>
            <a:endParaRPr lang="en-US"/>
          </a:p>
        </p:txBody>
      </p:sp>
      <p:sp>
        <p:nvSpPr>
          <p:cNvPr id="5" name="Footer Placeholder 4">
            <a:extLst>
              <a:ext uri="{FF2B5EF4-FFF2-40B4-BE49-F238E27FC236}">
                <a16:creationId xmlns:a16="http://schemas.microsoft.com/office/drawing/2014/main" id="{3ABFF7C5-D627-EA44-9D8C-9D73B0615B6C}"/>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B1B1282A-5C44-8546-B947-3739714CB067}"/>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860926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25C6-66A8-5E4C-B004-B55788C1D4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417B3-EDE1-8141-9643-6E26107AF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BC4594-9624-414D-8F8E-A9D960EB396D}"/>
              </a:ext>
            </a:extLst>
          </p:cNvPr>
          <p:cNvSpPr>
            <a:spLocks noGrp="1"/>
          </p:cNvSpPr>
          <p:nvPr>
            <p:ph type="dt" sz="half" idx="10"/>
          </p:nvPr>
        </p:nvSpPr>
        <p:spPr/>
        <p:txBody>
          <a:bodyPr/>
          <a:lstStyle/>
          <a:p>
            <a:fld id="{0DDFBD9D-2EF8-AA46-A88D-7F29EE2B79CD}" type="datetime1">
              <a:rPr lang="en-US" smtClean="0"/>
              <a:t>10/7/19</a:t>
            </a:fld>
            <a:endParaRPr lang="en-US"/>
          </a:p>
        </p:txBody>
      </p:sp>
      <p:sp>
        <p:nvSpPr>
          <p:cNvPr id="5" name="Footer Placeholder 4">
            <a:extLst>
              <a:ext uri="{FF2B5EF4-FFF2-40B4-BE49-F238E27FC236}">
                <a16:creationId xmlns:a16="http://schemas.microsoft.com/office/drawing/2014/main" id="{3BD0F046-3DF2-EF41-9156-B8B4193C41C6}"/>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F9C2ECDA-E819-3641-98C4-E8F086DE4EF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43976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21821-9CC1-1142-8008-0B5E224E89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78E7F-5873-F946-A06D-31E19B35C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2BD8-6E62-574C-98AC-39F5939DBC9E}"/>
              </a:ext>
            </a:extLst>
          </p:cNvPr>
          <p:cNvSpPr>
            <a:spLocks noGrp="1"/>
          </p:cNvSpPr>
          <p:nvPr>
            <p:ph type="dt" sz="half" idx="10"/>
          </p:nvPr>
        </p:nvSpPr>
        <p:spPr/>
        <p:txBody>
          <a:bodyPr/>
          <a:lstStyle/>
          <a:p>
            <a:fld id="{A25AE220-9607-E14F-93BA-ACB82826DCB3}" type="datetime1">
              <a:rPr lang="en-US" smtClean="0"/>
              <a:t>10/7/19</a:t>
            </a:fld>
            <a:endParaRPr lang="en-US"/>
          </a:p>
        </p:txBody>
      </p:sp>
      <p:sp>
        <p:nvSpPr>
          <p:cNvPr id="5" name="Footer Placeholder 4">
            <a:extLst>
              <a:ext uri="{FF2B5EF4-FFF2-40B4-BE49-F238E27FC236}">
                <a16:creationId xmlns:a16="http://schemas.microsoft.com/office/drawing/2014/main" id="{20A4DEC7-CA33-C242-9513-AAFB52A2BAB2}"/>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75740F80-50A6-6349-9307-BE7ECFD09B1B}"/>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410327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96B1-0510-704F-BE60-ED3BBBE19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30ABD-F3E4-6C4B-B9C4-8CE8147768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89201-0D5A-F340-B641-5D808E9D45B0}"/>
              </a:ext>
            </a:extLst>
          </p:cNvPr>
          <p:cNvSpPr>
            <a:spLocks noGrp="1"/>
          </p:cNvSpPr>
          <p:nvPr>
            <p:ph type="dt" sz="half" idx="10"/>
          </p:nvPr>
        </p:nvSpPr>
        <p:spPr/>
        <p:txBody>
          <a:bodyPr/>
          <a:lstStyle/>
          <a:p>
            <a:fld id="{DF0E2D26-3F9A-E14B-82C2-F59323BA0F60}" type="datetime1">
              <a:rPr lang="en-US" smtClean="0"/>
              <a:t>10/7/19</a:t>
            </a:fld>
            <a:endParaRPr lang="en-US"/>
          </a:p>
        </p:txBody>
      </p:sp>
      <p:sp>
        <p:nvSpPr>
          <p:cNvPr id="5" name="Footer Placeholder 4">
            <a:extLst>
              <a:ext uri="{FF2B5EF4-FFF2-40B4-BE49-F238E27FC236}">
                <a16:creationId xmlns:a16="http://schemas.microsoft.com/office/drawing/2014/main" id="{9E89558F-879B-E04C-B223-8D8962D93B04}"/>
              </a:ext>
            </a:extLst>
          </p:cNvPr>
          <p:cNvSpPr>
            <a:spLocks noGrp="1"/>
          </p:cNvSpPr>
          <p:nvPr>
            <p:ph type="ftr" sz="quarter" idx="11"/>
          </p:nvPr>
        </p:nvSpPr>
        <p:spPr>
          <a:xfrm>
            <a:off x="4038600" y="6356350"/>
            <a:ext cx="4114800" cy="365125"/>
          </a:xfrm>
          <a:prstGeom prst="rect">
            <a:avLst/>
          </a:prstGeom>
        </p:spPr>
        <p:txBody>
          <a:bodyPr/>
          <a:lstStyle>
            <a:lvl1pPr>
              <a:defRPr>
                <a:latin typeface="SimSun" panose="02010600030101010101" pitchFamily="2" charset="-122"/>
                <a:ea typeface="SimSun" panose="02010600030101010101" pitchFamily="2" charset="-122"/>
              </a:defRPr>
            </a:lvl1p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5FA0AE89-8582-B64E-A6BD-C61E3BAF51E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82794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BFD5-39D1-DF42-884B-DEC9C49AC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95D03-9490-2E49-A5AE-E684504E0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170EA9-FED7-6E40-80AD-BD214BBCE2C9}"/>
              </a:ext>
            </a:extLst>
          </p:cNvPr>
          <p:cNvSpPr>
            <a:spLocks noGrp="1"/>
          </p:cNvSpPr>
          <p:nvPr>
            <p:ph type="dt" sz="half" idx="10"/>
          </p:nvPr>
        </p:nvSpPr>
        <p:spPr/>
        <p:txBody>
          <a:bodyPr/>
          <a:lstStyle/>
          <a:p>
            <a:fld id="{080D2A24-D189-444E-8740-E52BA0B0DB5B}" type="datetime1">
              <a:rPr lang="en-US" smtClean="0"/>
              <a:t>10/7/19</a:t>
            </a:fld>
            <a:endParaRPr lang="en-US"/>
          </a:p>
        </p:txBody>
      </p:sp>
      <p:sp>
        <p:nvSpPr>
          <p:cNvPr id="5" name="Footer Placeholder 4">
            <a:extLst>
              <a:ext uri="{FF2B5EF4-FFF2-40B4-BE49-F238E27FC236}">
                <a16:creationId xmlns:a16="http://schemas.microsoft.com/office/drawing/2014/main" id="{84A08D35-5FA3-4A42-9C3C-BE53555661A7}"/>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29BFA54D-5A95-5C4E-AD42-0FD56E923AF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16066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4E9-1314-9842-9A42-35FA76894D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22E073-9DD3-7748-ACE8-C8A02EE271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43BD1-4D19-F44A-9AB7-8E0FF1D28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449355-FC8C-A241-A54E-A228B3F80A74}"/>
              </a:ext>
            </a:extLst>
          </p:cNvPr>
          <p:cNvSpPr>
            <a:spLocks noGrp="1"/>
          </p:cNvSpPr>
          <p:nvPr>
            <p:ph type="dt" sz="half" idx="10"/>
          </p:nvPr>
        </p:nvSpPr>
        <p:spPr/>
        <p:txBody>
          <a:bodyPr/>
          <a:lstStyle/>
          <a:p>
            <a:fld id="{50515690-F144-194A-9E73-74FA897FF0B7}" type="datetime1">
              <a:rPr lang="en-US" smtClean="0"/>
              <a:t>10/7/19</a:t>
            </a:fld>
            <a:endParaRPr lang="en-US"/>
          </a:p>
        </p:txBody>
      </p:sp>
      <p:sp>
        <p:nvSpPr>
          <p:cNvPr id="6" name="Footer Placeholder 5">
            <a:extLst>
              <a:ext uri="{FF2B5EF4-FFF2-40B4-BE49-F238E27FC236}">
                <a16:creationId xmlns:a16="http://schemas.microsoft.com/office/drawing/2014/main" id="{64F469B6-79F0-4841-9168-70B5CFA9B408}"/>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AD43470A-8DF8-9147-B67B-79DB15746F8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71821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2095-0064-AD48-8E0A-8E58C99FB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7CCF12-7DD7-6849-AF44-9FB9C0FA8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64AF4-05D4-2347-9B4E-5D06049899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F380CC-1937-FB4D-833A-E65D53E18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27726-8702-9741-828B-2D78402E2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9290F7-0F39-D143-9001-C7671CC6ABA7}"/>
              </a:ext>
            </a:extLst>
          </p:cNvPr>
          <p:cNvSpPr>
            <a:spLocks noGrp="1"/>
          </p:cNvSpPr>
          <p:nvPr>
            <p:ph type="dt" sz="half" idx="10"/>
          </p:nvPr>
        </p:nvSpPr>
        <p:spPr/>
        <p:txBody>
          <a:bodyPr/>
          <a:lstStyle/>
          <a:p>
            <a:fld id="{B4558EBB-5742-7D45-9A98-88F5BBCCAA86}" type="datetime1">
              <a:rPr lang="en-US" smtClean="0"/>
              <a:t>10/7/19</a:t>
            </a:fld>
            <a:endParaRPr lang="en-US"/>
          </a:p>
        </p:txBody>
      </p:sp>
      <p:sp>
        <p:nvSpPr>
          <p:cNvPr id="8" name="Footer Placeholder 7">
            <a:extLst>
              <a:ext uri="{FF2B5EF4-FFF2-40B4-BE49-F238E27FC236}">
                <a16:creationId xmlns:a16="http://schemas.microsoft.com/office/drawing/2014/main" id="{C519964E-CA32-614A-8608-ABCEEDD23CB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9" name="Slide Number Placeholder 8">
            <a:extLst>
              <a:ext uri="{FF2B5EF4-FFF2-40B4-BE49-F238E27FC236}">
                <a16:creationId xmlns:a16="http://schemas.microsoft.com/office/drawing/2014/main" id="{424B537F-5A73-6A44-B7EC-3E2DAE90862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90903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905F-102E-4E42-8E3D-5D742E168C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E9B53A-0A52-E34B-AA2F-D72820F0DC13}"/>
              </a:ext>
            </a:extLst>
          </p:cNvPr>
          <p:cNvSpPr>
            <a:spLocks noGrp="1"/>
          </p:cNvSpPr>
          <p:nvPr>
            <p:ph type="dt" sz="half" idx="10"/>
          </p:nvPr>
        </p:nvSpPr>
        <p:spPr/>
        <p:txBody>
          <a:bodyPr/>
          <a:lstStyle/>
          <a:p>
            <a:fld id="{FAB6E4EF-4AB7-284F-8E06-F261B78A6C58}" type="datetime1">
              <a:rPr lang="en-US" smtClean="0"/>
              <a:t>10/7/19</a:t>
            </a:fld>
            <a:endParaRPr lang="en-US"/>
          </a:p>
        </p:txBody>
      </p:sp>
      <p:sp>
        <p:nvSpPr>
          <p:cNvPr id="4" name="Footer Placeholder 3">
            <a:extLst>
              <a:ext uri="{FF2B5EF4-FFF2-40B4-BE49-F238E27FC236}">
                <a16:creationId xmlns:a16="http://schemas.microsoft.com/office/drawing/2014/main" id="{6FD56C2E-44C6-4344-9DA4-8E3FF7C8CCDE}"/>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5" name="Slide Number Placeholder 4">
            <a:extLst>
              <a:ext uri="{FF2B5EF4-FFF2-40B4-BE49-F238E27FC236}">
                <a16:creationId xmlns:a16="http://schemas.microsoft.com/office/drawing/2014/main" id="{431A9A4D-F3FE-FB43-B7A5-C6E9188DEAC2}"/>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68755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B5BF12-E4A8-804B-8B18-2CEFCF26FE26}"/>
              </a:ext>
            </a:extLst>
          </p:cNvPr>
          <p:cNvSpPr>
            <a:spLocks noGrp="1"/>
          </p:cNvSpPr>
          <p:nvPr>
            <p:ph type="dt" sz="half" idx="10"/>
          </p:nvPr>
        </p:nvSpPr>
        <p:spPr/>
        <p:txBody>
          <a:bodyPr/>
          <a:lstStyle/>
          <a:p>
            <a:fld id="{2BD4D1B1-5A3B-754C-AD70-9F66832C0445}" type="datetime1">
              <a:rPr lang="en-US" smtClean="0"/>
              <a:t>10/7/19</a:t>
            </a:fld>
            <a:endParaRPr lang="en-US"/>
          </a:p>
        </p:txBody>
      </p:sp>
      <p:sp>
        <p:nvSpPr>
          <p:cNvPr id="3" name="Footer Placeholder 2">
            <a:extLst>
              <a:ext uri="{FF2B5EF4-FFF2-40B4-BE49-F238E27FC236}">
                <a16:creationId xmlns:a16="http://schemas.microsoft.com/office/drawing/2014/main" id="{8483356D-FD96-944D-A050-608F61955F6A}"/>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4" name="Slide Number Placeholder 3">
            <a:extLst>
              <a:ext uri="{FF2B5EF4-FFF2-40B4-BE49-F238E27FC236}">
                <a16:creationId xmlns:a16="http://schemas.microsoft.com/office/drawing/2014/main" id="{7A9BA2C3-AC8F-E54D-AB88-24D9127F08F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23135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E84D-F9E2-4043-928C-3A7BCDF51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6562C-EBAC-2B4D-9D66-1CCA08C62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90765-AC88-E94A-BF8F-8A0BB9779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932B2-3C4A-A24B-A000-C2200FD123D7}"/>
              </a:ext>
            </a:extLst>
          </p:cNvPr>
          <p:cNvSpPr>
            <a:spLocks noGrp="1"/>
          </p:cNvSpPr>
          <p:nvPr>
            <p:ph type="dt" sz="half" idx="10"/>
          </p:nvPr>
        </p:nvSpPr>
        <p:spPr/>
        <p:txBody>
          <a:bodyPr/>
          <a:lstStyle/>
          <a:p>
            <a:fld id="{89B03999-7A5C-7D4E-97B0-CF7C5EAE6637}" type="datetime1">
              <a:rPr lang="en-US" smtClean="0"/>
              <a:t>10/7/19</a:t>
            </a:fld>
            <a:endParaRPr lang="en-US"/>
          </a:p>
        </p:txBody>
      </p:sp>
      <p:sp>
        <p:nvSpPr>
          <p:cNvPr id="6" name="Footer Placeholder 5">
            <a:extLst>
              <a:ext uri="{FF2B5EF4-FFF2-40B4-BE49-F238E27FC236}">
                <a16:creationId xmlns:a16="http://schemas.microsoft.com/office/drawing/2014/main" id="{E7FE6FAF-E975-AF4A-9D65-62C191F1B5F0}"/>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9F7A937A-267E-0C4C-B8A7-3F2BF0BEBFA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54617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51D5-48DE-D147-A1F8-DA1D978D3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BB91C3-3585-9B41-9C89-96FE20276A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1ABE68-4F98-A04D-8A74-1996D0DE1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94D99-47EC-4F4A-AB53-B2F6A64448AA}"/>
              </a:ext>
            </a:extLst>
          </p:cNvPr>
          <p:cNvSpPr>
            <a:spLocks noGrp="1"/>
          </p:cNvSpPr>
          <p:nvPr>
            <p:ph type="dt" sz="half" idx="10"/>
          </p:nvPr>
        </p:nvSpPr>
        <p:spPr/>
        <p:txBody>
          <a:bodyPr/>
          <a:lstStyle/>
          <a:p>
            <a:fld id="{0783CB7B-2F9A-BB4A-A375-1C20B1FB05BD}" type="datetime1">
              <a:rPr lang="en-US" smtClean="0"/>
              <a:t>10/7/19</a:t>
            </a:fld>
            <a:endParaRPr lang="en-US"/>
          </a:p>
        </p:txBody>
      </p:sp>
      <p:sp>
        <p:nvSpPr>
          <p:cNvPr id="6" name="Footer Placeholder 5">
            <a:extLst>
              <a:ext uri="{FF2B5EF4-FFF2-40B4-BE49-F238E27FC236}">
                <a16:creationId xmlns:a16="http://schemas.microsoft.com/office/drawing/2014/main" id="{523C62EB-C52C-004B-9D08-7B6F4A0FB77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E4DC55A5-19C4-FE45-9995-A695A2D0CBEE}"/>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81877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hankcs/HanLP"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F70D1-529E-344E-8253-455B4F319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CFFC6AE-26EE-8246-A186-AB3CD74C9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7D466DA-1976-CB48-849E-EDD4BC419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EED93-12C4-6149-A6D5-F96AC552038D}" type="datetime1">
              <a:rPr lang="en-US" smtClean="0"/>
              <a:t>10/7/19</a:t>
            </a:fld>
            <a:endParaRPr lang="en-US"/>
          </a:p>
        </p:txBody>
      </p:sp>
      <p:sp>
        <p:nvSpPr>
          <p:cNvPr id="6" name="Slide Number Placeholder 5">
            <a:extLst>
              <a:ext uri="{FF2B5EF4-FFF2-40B4-BE49-F238E27FC236}">
                <a16:creationId xmlns:a16="http://schemas.microsoft.com/office/drawing/2014/main" id="{92DAA94B-2A31-8D45-A0BB-8287569AF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2BF05-A44F-3545-9B2C-C8DF67F2509B}" type="slidenum">
              <a:rPr lang="en-US" smtClean="0"/>
              <a:t>‹#›</a:t>
            </a:fld>
            <a:endParaRPr lang="en-US" dirty="0"/>
          </a:p>
        </p:txBody>
      </p:sp>
      <p:sp>
        <p:nvSpPr>
          <p:cNvPr id="8" name="Footer Placeholder 7">
            <a:extLst>
              <a:ext uri="{FF2B5EF4-FFF2-40B4-BE49-F238E27FC236}">
                <a16:creationId xmlns:a16="http://schemas.microsoft.com/office/drawing/2014/main" id="{58B216FB-6A12-4C49-9FB4-2CD4160DF4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hlinkClick r:id="rId13">
                  <a:extLst>
                    <a:ext uri="{A12FA001-AC4F-418D-AE19-62706E023703}">
                      <ahyp:hlinkClr xmlns:ahyp="http://schemas.microsoft.com/office/drawing/2018/hyperlinkcolor" val="tx"/>
                    </a:ext>
                  </a:extLst>
                </a:hlinkClick>
              </a:rPr>
              <a:t>《</a:t>
            </a:r>
            <a:r>
              <a:rPr lang="zh-CN" altLang="en-US" dirty="0">
                <a:hlinkClick r:id="rId13">
                  <a:extLst>
                    <a:ext uri="{A12FA001-AC4F-418D-AE19-62706E023703}">
                      <ahyp:hlinkClr xmlns:ahyp="http://schemas.microsoft.com/office/drawing/2018/hyperlinkcolor" val="tx"/>
                    </a:ext>
                  </a:extLst>
                </a:hlinkClick>
              </a:rPr>
              <a:t>自然语言处理入门</a:t>
            </a:r>
            <a:r>
              <a:rPr lang="en-US" altLang="zh-CN" dirty="0">
                <a:hlinkClick r:id="rId13">
                  <a:extLst>
                    <a:ext uri="{A12FA001-AC4F-418D-AE19-62706E023703}">
                      <ahyp:hlinkClr xmlns:ahyp="http://schemas.microsoft.com/office/drawing/2018/hyperlinkcolor" val="tx"/>
                    </a:ext>
                  </a:extLst>
                </a:hlinkClick>
              </a:rPr>
              <a:t>》</a:t>
            </a:r>
            <a:endParaRPr 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7009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imSun" panose="02010600030101010101" pitchFamily="2" charset="-122"/>
          <a:ea typeface="SimSu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Sun" panose="02010600030101010101" pitchFamily="2" charset="-122"/>
          <a:ea typeface="SimSu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ithub.com/hankcs/HanLP" TargetMode="External"/><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3" Type="http://schemas.openxmlformats.org/officeDocument/2006/relationships/hyperlink" Target="http://www.hankcs.com/ml/l-bfgs.html" TargetMode="External"/><Relationship Id="rId7" Type="http://schemas.openxmlformats.org/officeDocument/2006/relationships/image" Target="../media/image16.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ithub.com/hankcs/HanLP" TargetMode="Externa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www.hankcs.com/ml/crf-code-analysis.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5699EC-1EFD-EE4B-AD5F-22ACD757490C}"/>
              </a:ext>
            </a:extLst>
          </p:cNvPr>
          <p:cNvPicPr>
            <a:picLocks noChangeAspect="1"/>
          </p:cNvPicPr>
          <p:nvPr/>
        </p:nvPicPr>
        <p:blipFill>
          <a:blip r:embed="rId3"/>
          <a:srcRect/>
          <a:stretch/>
        </p:blipFill>
        <p:spPr>
          <a:xfrm>
            <a:off x="0" y="-162773"/>
            <a:ext cx="12192000" cy="7181088"/>
          </a:xfrm>
          <a:prstGeom prst="rect">
            <a:avLst/>
          </a:prstGeom>
        </p:spPr>
      </p:pic>
      <p:sp>
        <p:nvSpPr>
          <p:cNvPr id="2" name="Title 1">
            <a:extLst>
              <a:ext uri="{FF2B5EF4-FFF2-40B4-BE49-F238E27FC236}">
                <a16:creationId xmlns:a16="http://schemas.microsoft.com/office/drawing/2014/main" id="{639BA157-C74E-DF4C-A98E-74614F2150A4}"/>
              </a:ext>
            </a:extLst>
          </p:cNvPr>
          <p:cNvSpPr>
            <a:spLocks noGrp="1"/>
          </p:cNvSpPr>
          <p:nvPr>
            <p:ph type="ctrTitle"/>
          </p:nvPr>
        </p:nvSpPr>
        <p:spPr>
          <a:xfrm>
            <a:off x="9848334" y="704335"/>
            <a:ext cx="889687" cy="5820032"/>
          </a:xfrm>
        </p:spPr>
        <p:txBody>
          <a:bodyPr vert="wordArtVert">
            <a:noAutofit/>
          </a:bodyPr>
          <a:lstStyle/>
          <a:p>
            <a:r>
              <a:rPr lang="zh-CN" altLang="en-US" sz="2800" b="1" dirty="0">
                <a:solidFill>
                  <a:srgbClr val="A07660"/>
                </a:solidFill>
              </a:rPr>
              <a:t>第六章 条件随机场</a:t>
            </a:r>
            <a:br>
              <a:rPr lang="en-US" altLang="zh-CN" sz="2800" b="1" dirty="0">
                <a:solidFill>
                  <a:srgbClr val="A07660"/>
                </a:solidFill>
              </a:rPr>
            </a:br>
            <a:r>
              <a:rPr lang="en-US" altLang="zh-CN" sz="2800" b="1" dirty="0">
                <a:solidFill>
                  <a:srgbClr val="A07660"/>
                </a:solidFill>
              </a:rPr>
              <a:t>    </a:t>
            </a:r>
            <a:r>
              <a:rPr lang="zh-CN" altLang="en-US" sz="2800" b="1" dirty="0">
                <a:solidFill>
                  <a:srgbClr val="A07660"/>
                </a:solidFill>
              </a:rPr>
              <a:t>与序列标注</a:t>
            </a:r>
            <a:endParaRPr lang="en-US" sz="2800" b="1" dirty="0">
              <a:solidFill>
                <a:srgbClr val="A07660"/>
              </a:solidFill>
            </a:endParaRPr>
          </a:p>
        </p:txBody>
      </p:sp>
    </p:spTree>
    <p:extLst>
      <p:ext uri="{BB962C8B-B14F-4D97-AF65-F5344CB8AC3E}">
        <p14:creationId xmlns:p14="http://schemas.microsoft.com/office/powerpoint/2010/main" val="3410754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a:extLst>
              <a:ext uri="{FF2B5EF4-FFF2-40B4-BE49-F238E27FC236}">
                <a16:creationId xmlns:a16="http://schemas.microsoft.com/office/drawing/2014/main" id="{2C0EA315-7ABB-0144-A81F-A2DBB4629354}"/>
              </a:ext>
            </a:extLst>
          </p:cNvPr>
          <p:cNvPicPr/>
          <p:nvPr/>
        </p:nvPicPr>
        <p:blipFill>
          <a:blip r:embed="rId3"/>
          <a:srcRect/>
          <a:stretch/>
        </p:blipFill>
        <p:spPr bwMode="auto">
          <a:xfrm>
            <a:off x="6100323" y="3428999"/>
            <a:ext cx="3978397" cy="3429001"/>
          </a:xfrm>
          <a:prstGeom prst="rect">
            <a:avLst/>
          </a:prstGeom>
          <a:noFill/>
          <a:ln w="9525">
            <a:noFill/>
            <a:headEnd/>
            <a:tailEnd/>
          </a:ln>
        </p:spPr>
      </p:pic>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t>无向图模型将概率分解为所有最大团上的某种函数之积</a:t>
            </a:r>
            <a:endParaRPr lang="en-US" altLang="zh-CN" dirty="0"/>
          </a:p>
          <a:p>
            <a:pPr lvl="1">
              <a:spcBef>
                <a:spcPts val="900"/>
              </a:spcBef>
              <a:spcAft>
                <a:spcPts val="900"/>
              </a:spcAft>
            </a:pPr>
            <a:r>
              <a:rPr lang="zh-CN" altLang="en-US" b="1" dirty="0">
                <a:latin typeface="Cambria" panose="02040503050406030204" pitchFamily="18" charset="0"/>
                <a:cs typeface="Times New Roman" panose="02020603050405020304" pitchFamily="18" charset="0"/>
              </a:rPr>
              <a:t>最大团</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maximal clique</a:t>
            </a:r>
            <a:r>
              <a:rPr lang="zh-CN" altLang="en-US" dirty="0">
                <a:latin typeface="Cambria" panose="02040503050406030204" pitchFamily="18" charset="0"/>
                <a:cs typeface="Times New Roman" panose="02020603050405020304" pitchFamily="18" charset="0"/>
              </a:rPr>
              <a:t>）指的是满足所有节点相互连接的最大子图</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zh-CN" altLang="en-US" dirty="0">
                <a:latin typeface="Cambria" panose="02040503050406030204" pitchFamily="18" charset="0"/>
                <a:cs typeface="Times New Roman" panose="02020603050405020304" pitchFamily="18" charset="0"/>
              </a:rPr>
              <a:t>无向图模型定义了一些虚拟的</a:t>
            </a:r>
            <a:r>
              <a:rPr lang="zh-CN" altLang="en-US" b="1" dirty="0">
                <a:latin typeface="Cambria" panose="02040503050406030204" pitchFamily="18" charset="0"/>
                <a:cs typeface="Times New Roman" panose="02020603050405020304" pitchFamily="18" charset="0"/>
              </a:rPr>
              <a:t>因子节点</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factor</a:t>
            </a:r>
            <a:r>
              <a:rPr lang="zh-CN" altLang="en-US" dirty="0">
                <a:latin typeface="Cambria" panose="02040503050406030204" pitchFamily="18" charset="0"/>
                <a:cs typeface="Times New Roman" panose="02020603050405020304" pitchFamily="18" charset="0"/>
              </a:rPr>
              <a:t>），每个因子节点只连接部分节点，组成更小的最大团</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11443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85000" lnSpcReduction="10000"/>
              </a:bodyPr>
              <a:lstStyle/>
              <a:p>
                <a:r>
                  <a:rPr lang="zh-CN" altLang="en-US" dirty="0"/>
                  <a:t>无向图模型将多维随机变量的联合分布分解为一系列最大团中的因子之积：</a:t>
                </a:r>
                <a:endParaRPr lang="en-US" dirty="0"/>
              </a:p>
              <a:p>
                <a:pPr marL="0" indent="0">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𝒚</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𝑍</m:t>
                                </m:r>
                              </m:den>
                            </m:f>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 </m:t>
                                </m:r>
                              </m:e>
                            </m:nary>
                            <m:sSub>
                              <m:sSubPr>
                                <m:ctrlPr>
                                  <a:rPr lang="en-US" i="1">
                                    <a:latin typeface="Cambria Math" panose="02040503050406030204" pitchFamily="18" charset="0"/>
                                  </a:rPr>
                                </m:ctrlPr>
                              </m:sSubPr>
                              <m:e>
                                <m:r>
                                  <a:rPr lang="en-US" i="1">
                                    <a:latin typeface="Cambria Math" panose="02040503050406030204" pitchFamily="18" charset="0"/>
                                  </a:rPr>
                                  <m:t>𝛹</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𝑎</m:t>
                                </m:r>
                              </m:sub>
                            </m:sSub>
                            <m:r>
                              <a:rPr lang="en-US" i="1">
                                <a:latin typeface="Cambria Math" panose="02040503050406030204" pitchFamily="18" charset="0"/>
                              </a:rPr>
                              <m:t>)</m:t>
                            </m:r>
                          </m:e>
                        </m:mr>
                      </m:m>
                      <m:r>
                        <a:rPr lang="en-US" i="1">
                          <a:latin typeface="Cambria Math" panose="02040503050406030204" pitchFamily="18" charset="0"/>
                        </a:rPr>
                        <m:t>  </m:t>
                      </m:r>
                      <m:r>
                        <a:rPr lang="en-US">
                          <a:latin typeface="Cambria Math" panose="02040503050406030204" pitchFamily="18" charset="0"/>
                        </a:rPr>
                        <m:t>(6.2)</m:t>
                      </m:r>
                    </m:oMath>
                  </m:oMathPara>
                </a14:m>
                <a:endParaRPr lang="en-US" dirty="0"/>
              </a:p>
              <a:p>
                <a:pPr>
                  <a:spcBef>
                    <a:spcPts val="900"/>
                  </a:spcBef>
                  <a:spcAft>
                    <a:spcPts val="900"/>
                  </a:spcAft>
                </a:pPr>
                <a:r>
                  <a:rPr lang="zh-CN" altLang="en-US" dirty="0">
                    <a:latin typeface="Cambria" panose="02040503050406030204" pitchFamily="18" charset="0"/>
                    <a:cs typeface="Times New Roman" panose="02020603050405020304" pitchFamily="18" charset="0"/>
                  </a:rPr>
                  <a:t>定义常数</a:t>
                </a:r>
                <a14:m>
                  <m:oMath xmlns:m="http://schemas.openxmlformats.org/officeDocument/2006/math">
                    <m:r>
                      <a:rPr lang="en-US" i="1">
                        <a:latin typeface="Cambria Math" panose="02040503050406030204" pitchFamily="18" charset="0"/>
                        <a:cs typeface="Times New Roman" panose="02020603050405020304" pitchFamily="18" charset="0"/>
                      </a:rPr>
                      <m:t>𝑍</m:t>
                    </m:r>
                  </m:oMath>
                </a14:m>
                <a:r>
                  <a:rPr lang="zh-CN" altLang="en-US" dirty="0">
                    <a:latin typeface="Cambria" panose="02040503050406030204" pitchFamily="18" charset="0"/>
                    <a:cs typeface="Times New Roman" panose="02020603050405020304" pitchFamily="18" charset="0"/>
                  </a:rPr>
                  <a:t>为如下归一化因子：</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b="1" i="1">
                              <a:latin typeface="Cambria Math" panose="02040503050406030204" pitchFamily="18" charset="0"/>
                              <a:cs typeface="Times New Roman" panose="02020603050405020304" pitchFamily="18" charset="0"/>
                            </a:rPr>
                            <m:t>𝒙</m:t>
                          </m:r>
                          <m:r>
                            <a:rPr lang="en-US">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sub>
                        <m:sup/>
                        <m:e>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𝑎</m:t>
                              </m:r>
                            </m:sub>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𝛹</m:t>
                                  </m:r>
                                </m:e>
                                <m:sub>
                                  <m:r>
                                    <a:rPr lang="en-US" i="1">
                                      <a:latin typeface="Cambria Math" panose="02040503050406030204" pitchFamily="18" charset="0"/>
                                      <a:cs typeface="Times New Roman" panose="02020603050405020304" pitchFamily="18" charset="0"/>
                                    </a:rPr>
                                    <m:t>𝑎</m:t>
                                  </m:r>
                                </m:sub>
                              </m:sSub>
                            </m:e>
                          </m:nary>
                        </m:e>
                      </m:nary>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常用指数家族的因子函数：</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𝛹</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exp</m:t>
                      </m:r>
                      <m:d>
                        <m:dPr>
                          <m:begChr m:val="{"/>
                          <m:endChr m:val="}"/>
                          <m:ctrlPr>
                            <a:rPr lang="en-US" i="1">
                              <a:latin typeface="Cambria Math" panose="02040503050406030204" pitchFamily="18" charset="0"/>
                              <a:cs typeface="Times New Roman" panose="02020603050405020304" pitchFamily="18" charset="0"/>
                            </a:rPr>
                          </m:ctrlPr>
                        </m:dPr>
                        <m:e>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𝑘</m:t>
                              </m:r>
                            </m:sub>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𝑎𝑘</m:t>
                                  </m:r>
                                </m:sub>
                              </m:sSub>
                            </m:e>
                          </m:nary>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𝑎𝑘</m:t>
                              </m:r>
                            </m:sub>
                          </m:sSub>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e>
                          </m:d>
                        </m:e>
                      </m:d>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724" t="-25146" r="-483" b="-333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42333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归一化时，对每种</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都求一个归一化因子：</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𝑍</m:t>
                      </m:r>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𝒙</m:t>
                          </m:r>
                        </m:e>
                      </m:d>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b="1" i="1">
                              <a:latin typeface="Cambria Math" panose="02040503050406030204" pitchFamily="18" charset="0"/>
                              <a:cs typeface="Times New Roman" panose="02020603050405020304" pitchFamily="18" charset="0"/>
                            </a:rPr>
                            <m:t>𝒚</m:t>
                          </m:r>
                        </m:sub>
                        <m:sup/>
                        <m:e>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𝑎</m:t>
                              </m:r>
                            </m:sub>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𝛹</m:t>
                                  </m:r>
                                </m:e>
                                <m:sub>
                                  <m:r>
                                    <a:rPr lang="en-US" i="1">
                                      <a:latin typeface="Cambria Math" panose="02040503050406030204" pitchFamily="18" charset="0"/>
                                      <a:cs typeface="Times New Roman" panose="02020603050405020304" pitchFamily="18" charset="0"/>
                                    </a:rPr>
                                    <m:t>𝑎</m:t>
                                  </m:r>
                                </m:sub>
                              </m:sSub>
                            </m:e>
                          </m:nary>
                        </m:e>
                      </m:nary>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e>
                      </m:d>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得到判别式模型所需的条件概率分布：</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den>
                            </m:f>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𝑎</m:t>
                                </m:r>
                              </m:sub>
                              <m:sup/>
                              <m:e>
                                <m:r>
                                  <a:rPr lang="en-US" i="1">
                                    <a:latin typeface="Cambria Math" panose="02040503050406030204" pitchFamily="18" charset="0"/>
                                    <a:cs typeface="Times New Roman" panose="02020603050405020304" pitchFamily="18" charset="0"/>
                                  </a:rPr>
                                  <m:t> </m:t>
                                </m:r>
                              </m:e>
                            </m:nary>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Ψ</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e>
                        </m:mr>
                      </m:m>
                      <m:r>
                        <a:rPr lang="en-US" i="1">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(6.3)</m:t>
                      </m:r>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5146" b="-207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52514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 </a:t>
            </a:r>
            <a:r>
              <a:rPr lang="en-US" b="1" dirty="0" err="1"/>
              <a:t>条件随机场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err="1">
                    <a:cs typeface="Times New Roman" panose="02020603050405020304" pitchFamily="18" charset="0"/>
                  </a:rPr>
                  <a:t>条件随机场</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Conditional</a:t>
                </a:r>
                <a:r>
                  <a:rPr lang="en-US" dirty="0">
                    <a:latin typeface="Cambria" panose="02040503050406030204" pitchFamily="18" charset="0"/>
                    <a:cs typeface="Times New Roman" panose="02020603050405020304" pitchFamily="18" charset="0"/>
                  </a:rPr>
                  <a:t> Random </a:t>
                </a:r>
                <a:r>
                  <a:rPr lang="en-US" dirty="0" err="1">
                    <a:latin typeface="Cambria" panose="02040503050406030204" pitchFamily="18" charset="0"/>
                    <a:cs typeface="Times New Roman" panose="02020603050405020304" pitchFamily="18" charset="0"/>
                  </a:rPr>
                  <a:t>Field</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CRF</a:t>
                </a:r>
                <a:r>
                  <a:rPr lang="en-US" dirty="0" err="1">
                    <a:cs typeface="Times New Roman" panose="02020603050405020304" pitchFamily="18" charset="0"/>
                  </a:rPr>
                  <a:t>）是一种给定输入随机变量</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en-US" dirty="0">
                    <a:cs typeface="Times New Roman" panose="02020603050405020304" pitchFamily="18" charset="0"/>
                  </a:rPr>
                  <a:t>，</a:t>
                </a:r>
                <a:r>
                  <a:rPr lang="en-US" dirty="0" err="1">
                    <a:cs typeface="Times New Roman" panose="02020603050405020304" pitchFamily="18" charset="0"/>
                  </a:rPr>
                  <a:t>求解条件概率</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en-US" dirty="0" err="1">
                    <a:cs typeface="Times New Roman" panose="02020603050405020304" pitchFamily="18" charset="0"/>
                  </a:rPr>
                  <a:t>的概率无向图模型</a:t>
                </a:r>
                <a:endParaRPr lang="en-US" dirty="0">
                  <a:cs typeface="Times New Roman" panose="02020603050405020304" pitchFamily="18" charset="0"/>
                </a:endParaRPr>
              </a:p>
              <a:p>
                <a:r>
                  <a:rPr lang="en-US" dirty="0" err="1">
                    <a:cs typeface="Times New Roman" panose="02020603050405020304" pitchFamily="18" charset="0"/>
                  </a:rPr>
                  <a:t>用于序列标注时，特例化为线性链（</a:t>
                </a:r>
                <a:r>
                  <a:rPr lang="en-US" dirty="0" err="1">
                    <a:latin typeface="Cambria" panose="02040503050406030204" pitchFamily="18" charset="0"/>
                    <a:cs typeface="Times New Roman" panose="02020603050405020304" pitchFamily="18" charset="0"/>
                  </a:rPr>
                  <a:t>linear-chain</a:t>
                </a:r>
                <a:r>
                  <a:rPr lang="en-US" dirty="0" err="1">
                    <a:cs typeface="Times New Roman" panose="02020603050405020304" pitchFamily="18" charset="0"/>
                  </a:rPr>
                  <a:t>）条件随机场</a:t>
                </a:r>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201316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6.2.1 </a:t>
            </a:r>
            <a:r>
              <a:rPr lang="zh-CN" altLang="en-US" b="1" dirty="0"/>
              <a:t>线性链条件随机场</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4412D0B1-0E2E-7C40-AE5F-28FDA9533442}"/>
              </a:ext>
            </a:extLst>
          </p:cNvPr>
          <p:cNvPicPr>
            <a:picLocks noChangeAspect="1"/>
          </p:cNvPicPr>
          <p:nvPr/>
        </p:nvPicPr>
        <p:blipFill>
          <a:blip r:embed="rId5"/>
          <a:stretch>
            <a:fillRect/>
          </a:stretch>
        </p:blipFill>
        <p:spPr>
          <a:xfrm>
            <a:off x="838199" y="1805753"/>
            <a:ext cx="10517395" cy="3875855"/>
          </a:xfrm>
          <a:prstGeom prst="rect">
            <a:avLst/>
          </a:prstGeom>
        </p:spPr>
      </p:pic>
    </p:spTree>
    <p:extLst>
      <p:ext uri="{BB962C8B-B14F-4D97-AF65-F5344CB8AC3E}">
        <p14:creationId xmlns:p14="http://schemas.microsoft.com/office/powerpoint/2010/main" val="3190841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6.2.1 </a:t>
            </a:r>
            <a:r>
              <a:rPr lang="zh-CN" altLang="en-US" b="1" dirty="0"/>
              <a:t>线性链条件随机场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线性链条件随机场的定义如下：</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其中，</a:t>
                </a:r>
                <a14:m>
                  <m:oMath xmlns:m="http://schemas.openxmlformats.org/officeDocument/2006/math">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为归一化函数：</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b="1" i="1">
                              <a:latin typeface="Cambria Math" panose="02040503050406030204" pitchFamily="18" charset="0"/>
                              <a:cs typeface="Times New Roman" panose="02020603050405020304" pitchFamily="18" charset="0"/>
                            </a:rPr>
                            <m:t>𝒚</m:t>
                          </m:r>
                        </m:sub>
                        <m:sup/>
                        <m:e>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r>
                                <m:rPr>
                                  <m:sty m:val="p"/>
                                </m:rPr>
                                <a:rPr lang="en-US">
                                  <a:latin typeface="Cambria Math" panose="02040503050406030204" pitchFamily="18" charset="0"/>
                                  <a:cs typeface="Times New Roman" panose="02020603050405020304" pitchFamily="18" charset="0"/>
                                </a:rPr>
                                <m:t>exp</m:t>
                              </m:r>
                              <m:d>
                                <m:dPr>
                                  <m:begChr m:val="{"/>
                                  <m:endChr m:val="}"/>
                                  <m:ctrlPr>
                                    <a:rPr lang="en-US" i="1">
                                      <a:latin typeface="Cambria Math" panose="02040503050406030204" pitchFamily="18" charset="0"/>
                                      <a:cs typeface="Times New Roman" panose="02020603050405020304" pitchFamily="18" charset="0"/>
                                    </a:rPr>
                                  </m:ctrlPr>
                                </m:dPr>
                                <m:e>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𝐾</m:t>
                                      </m:r>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Sub>
                                    </m:e>
                                  </m:nary>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e>
                              </m:d>
                            </m:e>
                          </m:nary>
                        </m:e>
                      </m:nary>
                    </m:oMath>
                  </m:oMathPara>
                </a14:m>
                <a:endParaRPr lang="en-US" dirty="0">
                  <a:latin typeface="Cambria" panose="02040503050406030204" pitchFamily="18" charset="0"/>
                  <a:cs typeface="Times New Roman" panose="02020603050405020304" pitchFamily="18" charset="0"/>
                </a:endParaRPr>
              </a:p>
              <a:p>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b="-391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DC00942F-53DC-F74A-8ED5-C943E8E2ABB7}"/>
              </a:ext>
            </a:extLst>
          </p:cNvPr>
          <p:cNvPicPr>
            <a:picLocks noChangeAspect="1"/>
          </p:cNvPicPr>
          <p:nvPr/>
        </p:nvPicPr>
        <p:blipFill>
          <a:blip r:embed="rId6"/>
          <a:stretch>
            <a:fillRect/>
          </a:stretch>
        </p:blipFill>
        <p:spPr>
          <a:xfrm>
            <a:off x="1514867" y="2539858"/>
            <a:ext cx="9347200" cy="1104900"/>
          </a:xfrm>
          <a:prstGeom prst="rect">
            <a:avLst/>
          </a:prstGeom>
        </p:spPr>
      </p:pic>
    </p:spTree>
    <p:extLst>
      <p:ext uri="{BB962C8B-B14F-4D97-AF65-F5344CB8AC3E}">
        <p14:creationId xmlns:p14="http://schemas.microsoft.com/office/powerpoint/2010/main" val="123053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6.2.1 </a:t>
            </a:r>
            <a:r>
              <a:rPr lang="zh-CN" altLang="en-US" b="1" dirty="0"/>
              <a:t>线性链条件随机场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lnSpcReduction="100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将所有特征函数与权重分别写作向量形式</a:t>
                </a:r>
                <a14:m>
                  <m:oMath xmlns:m="http://schemas.openxmlformats.org/officeDocument/2006/math">
                    <m:r>
                      <a:rPr lang="en-US" b="1" i="1">
                        <a:latin typeface="Cambria Math" panose="02040503050406030204" pitchFamily="18" charset="0"/>
                        <a:cs typeface="Times New Roman" panose="02020603050405020304" pitchFamily="18" charset="0"/>
                      </a:rPr>
                      <m:t>𝝓</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𝐾</m:t>
                        </m:r>
                        <m:r>
                          <a:rPr lang="en-US" i="1">
                            <a:latin typeface="Cambria Math" panose="02040503050406030204" pitchFamily="18" charset="0"/>
                            <a:cs typeface="Times New Roman" panose="02020603050405020304" pitchFamily="18" charset="0"/>
                          </a:rPr>
                          <m:t>×1</m:t>
                        </m:r>
                      </m:sup>
                    </m:sSup>
                  </m:oMath>
                </a14:m>
                <a:r>
                  <a:rPr lang="zh-CN" altLang="en-US" dirty="0">
                    <a:latin typeface="Cambria" panose="02040503050406030204" pitchFamily="18" charset="0"/>
                    <a:cs typeface="Times New Roman" panose="02020603050405020304" pitchFamily="18" charset="0"/>
                  </a:rPr>
                  <a:t>，则线性链条件随机场的定义可简化为：</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den>
                                  </m:f>
                                  <m:nary>
                                    <m:naryPr>
                                      <m:chr m:val="∏"/>
                                      <m:limLoc m:val="undOvr"/>
                                      <m:grow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r>
                                        <m:rPr>
                                          <m:sty m:val="p"/>
                                        </m:rPr>
                                        <a:rPr lang="en-US">
                                          <a:latin typeface="Cambria Math" panose="02040503050406030204" pitchFamily="18" charset="0"/>
                                          <a:cs typeface="Times New Roman" panose="02020603050405020304" pitchFamily="18" charset="0"/>
                                        </a:rPr>
                                        <m:t>exp</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𝝓</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e>
                                  </m:nary>
                                </m:e>
                              </m:mr>
                              <m:m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den>
                                  </m:f>
                                  <m:r>
                                    <m:rPr>
                                      <m:sty m:val="p"/>
                                    </m:rPr>
                                    <a:rPr lang="en-US">
                                      <a:latin typeface="Cambria Math" panose="02040503050406030204" pitchFamily="18" charset="0"/>
                                      <a:cs typeface="Times New Roman" panose="02020603050405020304" pitchFamily="18" charset="0"/>
                                    </a:rPr>
                                    <m:t>exp</m:t>
                                  </m:r>
                                  <m:r>
                                    <a:rPr lang="en-US" i="1">
                                      <a:latin typeface="Cambria Math" panose="02040503050406030204" pitchFamily="18" charset="0"/>
                                      <a:cs typeface="Times New Roman" panose="02020603050405020304" pitchFamily="18" charset="0"/>
                                    </a:rPr>
                                    <m:t>⁡{</m:t>
                                  </m:r>
                                  <m:nary>
                                    <m:naryPr>
                                      <m:chr m:val="∑"/>
                                      <m:limLoc m:val="undOvr"/>
                                      <m:grow m:val="on"/>
                                      <m:ctrlPr>
                                        <a:rPr lang="en-US" i="1" smtClean="0">
                                          <a:solidFill>
                                            <a:srgbClr val="FF0000"/>
                                          </a:solidFill>
                                          <a:latin typeface="Cambria Math" panose="02040503050406030204" pitchFamily="18" charset="0"/>
                                          <a:cs typeface="Times New Roman" panose="02020603050405020304" pitchFamily="18" charset="0"/>
                                        </a:rPr>
                                      </m:ctrlPr>
                                    </m:naryPr>
                                    <m:sub>
                                      <m:r>
                                        <a:rPr lang="en-US" i="1">
                                          <a:solidFill>
                                            <a:srgbClr val="FF0000"/>
                                          </a:solidFill>
                                          <a:latin typeface="Cambria Math" panose="02040503050406030204" pitchFamily="18" charset="0"/>
                                          <a:cs typeface="Times New Roman" panose="02020603050405020304" pitchFamily="18" charset="0"/>
                                        </a:rPr>
                                        <m:t>𝑡</m:t>
                                      </m:r>
                                      <m:r>
                                        <a:rPr lang="en-US" i="1">
                                          <a:solidFill>
                                            <a:srgbClr val="FF0000"/>
                                          </a:solidFill>
                                          <a:latin typeface="Cambria Math" panose="02040503050406030204" pitchFamily="18" charset="0"/>
                                          <a:cs typeface="Times New Roman" panose="02020603050405020304" pitchFamily="18" charset="0"/>
                                        </a:rPr>
                                        <m:t>=1</m:t>
                                      </m:r>
                                    </m:sub>
                                    <m:sup>
                                      <m:r>
                                        <a:rPr lang="en-US" i="1">
                                          <a:solidFill>
                                            <a:srgbClr val="FF0000"/>
                                          </a:solidFill>
                                          <a:latin typeface="Cambria Math" panose="02040503050406030204" pitchFamily="18" charset="0"/>
                                          <a:cs typeface="Times New Roman" panose="02020603050405020304" pitchFamily="18" charset="0"/>
                                        </a:rPr>
                                        <m:t>𝑇</m:t>
                                      </m:r>
                                    </m:sup>
                                    <m:e>
                                      <m:r>
                                        <a:rPr lang="en-US" b="1" i="1">
                                          <a:solidFill>
                                            <a:srgbClr val="FF0000"/>
                                          </a:solidFill>
                                          <a:latin typeface="Cambria Math" panose="02040503050406030204" pitchFamily="18" charset="0"/>
                                          <a:cs typeface="Times New Roman" panose="02020603050405020304" pitchFamily="18" charset="0"/>
                                        </a:rPr>
                                        <m:t>𝒘</m:t>
                                      </m:r>
                                    </m:e>
                                  </m:nary>
                                  <m:r>
                                    <a:rPr lang="en-US" i="1">
                                      <a:solidFill>
                                        <a:srgbClr val="FF0000"/>
                                      </a:solidFill>
                                      <a:latin typeface="Cambria Math" panose="02040503050406030204" pitchFamily="18" charset="0"/>
                                      <a:cs typeface="Times New Roman" panose="02020603050405020304" pitchFamily="18" charset="0"/>
                                    </a:rPr>
                                    <m:t>⋅</m:t>
                                  </m:r>
                                  <m:r>
                                    <a:rPr lang="en-US" b="1" i="1">
                                      <a:solidFill>
                                        <a:srgbClr val="FF0000"/>
                                      </a:solidFill>
                                      <a:latin typeface="Cambria Math" panose="02040503050406030204" pitchFamily="18" charset="0"/>
                                      <a:cs typeface="Times New Roman" panose="02020603050405020304" pitchFamily="18" charset="0"/>
                                    </a:rPr>
                                    <m:t>𝝓</m:t>
                                  </m:r>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𝑦</m:t>
                                      </m:r>
                                    </m:e>
                                    <m:sub>
                                      <m:r>
                                        <a:rPr lang="en-US" i="1">
                                          <a:solidFill>
                                            <a:srgbClr val="FF0000"/>
                                          </a:solidFill>
                                          <a:latin typeface="Cambria Math" panose="02040503050406030204" pitchFamily="18" charset="0"/>
                                          <a:cs typeface="Times New Roman" panose="02020603050405020304" pitchFamily="18" charset="0"/>
                                        </a:rPr>
                                        <m:t>𝑡</m:t>
                                      </m:r>
                                      <m:r>
                                        <a:rPr lang="en-US" i="1">
                                          <a:solidFill>
                                            <a:srgbClr val="FF0000"/>
                                          </a:solidFill>
                                          <a:latin typeface="Cambria Math" panose="02040503050406030204" pitchFamily="18" charset="0"/>
                                          <a:cs typeface="Times New Roman" panose="02020603050405020304" pitchFamily="18" charset="0"/>
                                        </a:rPr>
                                        <m:t>−1</m:t>
                                      </m:r>
                                    </m:sub>
                                  </m:sSub>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𝑦</m:t>
                                      </m:r>
                                    </m:e>
                                    <m:sub>
                                      <m:r>
                                        <a:rPr lang="en-US" i="1">
                                          <a:solidFill>
                                            <a:srgbClr val="FF0000"/>
                                          </a:solidFill>
                                          <a:latin typeface="Cambria Math" panose="02040503050406030204" pitchFamily="18" charset="0"/>
                                          <a:cs typeface="Times New Roman" panose="02020603050405020304" pitchFamily="18" charset="0"/>
                                        </a:rPr>
                                        <m:t>𝑡</m:t>
                                      </m:r>
                                    </m:sub>
                                  </m:sSub>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b="1" i="1">
                                          <a:solidFill>
                                            <a:srgbClr val="FF0000"/>
                                          </a:solidFill>
                                          <a:latin typeface="Cambria Math" panose="02040503050406030204" pitchFamily="18" charset="0"/>
                                          <a:cs typeface="Times New Roman" panose="02020603050405020304" pitchFamily="18" charset="0"/>
                                        </a:rPr>
                                        <m:t>𝒙</m:t>
                                      </m:r>
                                    </m:e>
                                    <m:sub>
                                      <m:r>
                                        <a:rPr lang="en-US" i="1">
                                          <a:solidFill>
                                            <a:srgbClr val="FF0000"/>
                                          </a:solidFill>
                                          <a:latin typeface="Cambria Math" panose="02040503050406030204" pitchFamily="18" charset="0"/>
                                          <a:cs typeface="Times New Roman" panose="02020603050405020304" pitchFamily="18" charset="0"/>
                                        </a:rPr>
                                        <m:t>𝑡</m:t>
                                      </m:r>
                                    </m:sub>
                                  </m:sSub>
                                  <m:r>
                                    <a:rPr lang="en-US" i="1">
                                      <a:solidFill>
                                        <a:srgbClr val="FF0000"/>
                                      </a:solidFill>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m:t>
                                  </m:r>
                                </m:e>
                              </m:mr>
                            </m:m>
                          </m:e>
                        </m:mr>
                      </m:m>
                      <m:r>
                        <a:rPr lang="en-US" i="1">
                          <a:latin typeface="Cambria Math" panose="02040503050406030204" pitchFamily="18" charset="0"/>
                          <a:cs typeface="Times New Roman" panose="02020603050405020304" pitchFamily="18" charset="0"/>
                        </a:rPr>
                        <m:t>    </m:t>
                      </m:r>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6.5</m:t>
                          </m:r>
                        </m:e>
                      </m:d>
                    </m:oMath>
                  </m:oMathPara>
                </a14:m>
                <a:endParaRPr lang="en-US" dirty="0">
                  <a:latin typeface="Cambria Math" panose="02040503050406030204" pitchFamily="18" charset="0"/>
                  <a:cs typeface="Times New Roman" panose="02020603050405020304" pitchFamily="18" charset="0"/>
                </a:endParaRPr>
              </a:p>
              <a:p>
                <a:pPr>
                  <a:spcBef>
                    <a:spcPts val="180"/>
                  </a:spcBef>
                  <a:spcAft>
                    <a:spcPts val="180"/>
                  </a:spcAft>
                </a:pPr>
                <a:r>
                  <a:rPr lang="en-US" dirty="0" err="1">
                    <a:cs typeface="Times New Roman" panose="02020603050405020304" pitchFamily="18" charset="0"/>
                  </a:rPr>
                  <a:t>与感知机相通之处</a:t>
                </a:r>
                <a:r>
                  <a:rPr lang="zh-CN" altLang="en-US" dirty="0">
                    <a:cs typeface="Times New Roman" panose="02020603050405020304" pitchFamily="18" charset="0"/>
                  </a:rPr>
                  <a:t>：</a:t>
                </a:r>
                <a:endParaRPr lang="en-US" altLang="zh-CN" dirty="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Times New Roman" panose="02020603050405020304" pitchFamily="18" charset="0"/>
                        </a:rPr>
                        <m:t>score</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nary>
                        <m:naryPr>
                          <m:chr m:val="∑"/>
                          <m:limLoc m:val="undOvr"/>
                          <m:ctrlPr>
                            <a:rPr lang="en-US" i="1" smtClean="0">
                              <a:solidFill>
                                <a:srgbClr val="FF0000"/>
                              </a:solidFill>
                              <a:latin typeface="Cambria Math" panose="02040503050406030204" pitchFamily="18" charset="0"/>
                              <a:cs typeface="Times New Roman" panose="02020603050405020304" pitchFamily="18" charset="0"/>
                            </a:rPr>
                          </m:ctrlPr>
                        </m:naryPr>
                        <m:sub>
                          <m:r>
                            <a:rPr lang="en-US" i="1">
                              <a:solidFill>
                                <a:srgbClr val="FF0000"/>
                              </a:solidFill>
                              <a:latin typeface="Cambria Math" panose="02040503050406030204" pitchFamily="18" charset="0"/>
                              <a:cs typeface="Times New Roman" panose="02020603050405020304" pitchFamily="18" charset="0"/>
                            </a:rPr>
                            <m:t>𝑡</m:t>
                          </m:r>
                          <m:r>
                            <a:rPr lang="en-US" i="1">
                              <a:solidFill>
                                <a:srgbClr val="FF0000"/>
                              </a:solidFill>
                              <a:latin typeface="Cambria Math" panose="02040503050406030204" pitchFamily="18" charset="0"/>
                              <a:cs typeface="Times New Roman" panose="02020603050405020304" pitchFamily="18" charset="0"/>
                            </a:rPr>
                            <m:t>=1</m:t>
                          </m:r>
                        </m:sub>
                        <m:sup>
                          <m:r>
                            <a:rPr lang="en-US" i="1">
                              <a:solidFill>
                                <a:srgbClr val="FF0000"/>
                              </a:solidFill>
                              <a:latin typeface="Cambria Math" panose="02040503050406030204" pitchFamily="18" charset="0"/>
                              <a:cs typeface="Times New Roman" panose="02020603050405020304" pitchFamily="18" charset="0"/>
                            </a:rPr>
                            <m:t>𝑇</m:t>
                          </m:r>
                        </m:sup>
                        <m:e>
                          <m:r>
                            <a:rPr lang="en-US" b="1" i="1">
                              <a:solidFill>
                                <a:srgbClr val="FF0000"/>
                              </a:solidFill>
                              <a:latin typeface="Cambria Math" panose="02040503050406030204" pitchFamily="18" charset="0"/>
                              <a:cs typeface="Times New Roman" panose="02020603050405020304" pitchFamily="18" charset="0"/>
                            </a:rPr>
                            <m:t>𝒘</m:t>
                          </m:r>
                        </m:e>
                      </m:nary>
                      <m:r>
                        <a:rPr lang="en-US" i="1">
                          <a:solidFill>
                            <a:srgbClr val="FF0000"/>
                          </a:solidFill>
                          <a:latin typeface="Cambria Math" panose="02040503050406030204" pitchFamily="18" charset="0"/>
                          <a:cs typeface="Times New Roman" panose="02020603050405020304" pitchFamily="18" charset="0"/>
                        </a:rPr>
                        <m:t>⋅</m:t>
                      </m:r>
                      <m:r>
                        <a:rPr lang="en-US" b="1" i="1">
                          <a:solidFill>
                            <a:srgbClr val="FF0000"/>
                          </a:solidFill>
                          <a:latin typeface="Cambria Math" panose="02040503050406030204" pitchFamily="18" charset="0"/>
                          <a:cs typeface="Times New Roman" panose="02020603050405020304" pitchFamily="18" charset="0"/>
                        </a:rPr>
                        <m:t>𝝓</m:t>
                      </m:r>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𝑦</m:t>
                          </m:r>
                        </m:e>
                        <m:sub>
                          <m:r>
                            <a:rPr lang="en-US" i="1">
                              <a:solidFill>
                                <a:srgbClr val="FF0000"/>
                              </a:solidFill>
                              <a:latin typeface="Cambria Math" panose="02040503050406030204" pitchFamily="18" charset="0"/>
                              <a:cs typeface="Times New Roman" panose="02020603050405020304" pitchFamily="18" charset="0"/>
                            </a:rPr>
                            <m:t>𝑡</m:t>
                          </m:r>
                          <m:r>
                            <a:rPr lang="en-US" i="1">
                              <a:solidFill>
                                <a:srgbClr val="FF0000"/>
                              </a:solidFill>
                              <a:latin typeface="Cambria Math" panose="02040503050406030204" pitchFamily="18" charset="0"/>
                              <a:cs typeface="Times New Roman" panose="02020603050405020304" pitchFamily="18" charset="0"/>
                            </a:rPr>
                            <m:t>−1</m:t>
                          </m:r>
                        </m:sub>
                      </m:sSub>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𝑦</m:t>
                          </m:r>
                        </m:e>
                        <m:sub>
                          <m:r>
                            <a:rPr lang="en-US" i="1">
                              <a:solidFill>
                                <a:srgbClr val="FF0000"/>
                              </a:solidFill>
                              <a:latin typeface="Cambria Math" panose="02040503050406030204" pitchFamily="18" charset="0"/>
                              <a:cs typeface="Times New Roman" panose="02020603050405020304" pitchFamily="18" charset="0"/>
                            </a:rPr>
                            <m:t>𝑡</m:t>
                          </m:r>
                        </m:sub>
                      </m:sSub>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b="1" i="1">
                              <a:solidFill>
                                <a:srgbClr val="FF0000"/>
                              </a:solidFill>
                              <a:latin typeface="Cambria Math" panose="02040503050406030204" pitchFamily="18" charset="0"/>
                              <a:cs typeface="Times New Roman" panose="02020603050405020304" pitchFamily="18" charset="0"/>
                            </a:rPr>
                            <m:t>𝒙</m:t>
                          </m:r>
                        </m:e>
                        <m:sub>
                          <m:r>
                            <a:rPr lang="en-US" i="1">
                              <a:solidFill>
                                <a:srgbClr val="FF0000"/>
                              </a:solidFill>
                              <a:latin typeface="Cambria Math" panose="02040503050406030204" pitchFamily="18" charset="0"/>
                              <a:cs typeface="Times New Roman" panose="02020603050405020304" pitchFamily="18" charset="0"/>
                            </a:rPr>
                            <m:t>𝑡</m:t>
                          </m:r>
                        </m:sub>
                      </m:sSub>
                      <m:r>
                        <a:rPr lang="en-US" i="1">
                          <a:solidFill>
                            <a:srgbClr val="FF0000"/>
                          </a:solidFill>
                          <a:latin typeface="Cambria Math" panose="02040503050406030204" pitchFamily="18" charset="0"/>
                          <a:cs typeface="Times New Roman" panose="02020603050405020304" pitchFamily="18" charset="0"/>
                        </a:rPr>
                        <m:t>)</m:t>
                      </m:r>
                    </m:oMath>
                  </m:oMathPara>
                </a14:m>
                <a:endParaRPr lang="en-US" dirty="0">
                  <a:solidFill>
                    <a:srgbClr val="FF0000"/>
                  </a:solidFill>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a:p>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15789" b="-4502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77802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6.2.1 </a:t>
            </a:r>
            <a:r>
              <a:rPr lang="zh-CN" altLang="en-US" b="1" dirty="0"/>
              <a:t>线性链条件随机场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条件随机场就和结构化感知机联系起来：</a:t>
            </a:r>
            <a:endParaRPr lang="en-US" dirty="0">
              <a:latin typeface="Cambria" panose="02040503050406030204" pitchFamily="18" charset="0"/>
              <a:cs typeface="Times New Roman" panose="02020603050405020304" pitchFamily="18" charset="0"/>
            </a:endParaRPr>
          </a:p>
          <a:p>
            <a:pPr marL="800100" lvl="1" indent="-342900">
              <a:spcAft>
                <a:spcPts val="1000"/>
              </a:spcAft>
              <a:buFont typeface="+mj-lt"/>
              <a:buAutoNum type="arabicParenR"/>
            </a:pPr>
            <a:r>
              <a:rPr lang="zh-CN" altLang="en-US" dirty="0">
                <a:latin typeface="Cambria" panose="02040503050406030204" pitchFamily="18" charset="0"/>
                <a:cs typeface="Times New Roman" panose="02020603050405020304" pitchFamily="18" charset="0"/>
              </a:rPr>
              <a:t>条件随机场和结构化感知机的特征函数完全一致；</a:t>
            </a:r>
            <a:endParaRPr lang="en-US" dirty="0">
              <a:latin typeface="Cambria" panose="02040503050406030204" pitchFamily="18" charset="0"/>
              <a:cs typeface="Times New Roman" panose="02020603050405020304" pitchFamily="18" charset="0"/>
            </a:endParaRPr>
          </a:p>
          <a:p>
            <a:pPr marL="800100" lvl="1" indent="-342900">
              <a:spcAft>
                <a:spcPts val="1000"/>
              </a:spcAft>
              <a:buFont typeface="+mj-lt"/>
              <a:buAutoNum type="arabicParenR"/>
            </a:pPr>
            <a:r>
              <a:rPr lang="zh-CN" altLang="en-US" dirty="0">
                <a:latin typeface="Cambria" panose="02040503050406030204" pitchFamily="18" charset="0"/>
                <a:cs typeface="Times New Roman" panose="02020603050405020304" pitchFamily="18" charset="0"/>
              </a:rPr>
              <a:t>结构化感知机对某预测打分越高，条件随机场给予该预测的概率也越大。</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128726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给定训练集</a:t>
                </a:r>
                <a14:m>
                  <m:oMath xmlns:m="http://schemas.openxmlformats.org/officeDocument/2006/math">
                    <m:r>
                      <a:rPr lang="en-US" i="1">
                        <a:latin typeface="Cambria Math" panose="02040503050406030204" pitchFamily="18" charset="0"/>
                        <a:cs typeface="Times New Roman" panose="02020603050405020304" pitchFamily="18" charset="0"/>
                      </a:rPr>
                      <m:t>𝒟</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m:t>
                        </m:r>
                      </m:e>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sSubSup>
                  </m:oMath>
                </a14:m>
                <a:r>
                  <a:rPr lang="zh-CN" altLang="en-US" dirty="0">
                    <a:latin typeface="Cambria" panose="02040503050406030204" pitchFamily="18" charset="0"/>
                    <a:cs typeface="Times New Roman" panose="02020603050405020304" pitchFamily="18" charset="0"/>
                  </a:rPr>
                  <a:t>，其中每个</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2</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𝑇</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为输入序列，</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2</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𝑇</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为相应的标签序列</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最大化给定模型参数</a:t>
                </a:r>
                <a14:m>
                  <m:oMath xmlns:m="http://schemas.openxmlformats.org/officeDocument/2006/math">
                    <m:r>
                      <a:rPr lang="en-US" i="1">
                        <a:latin typeface="Cambria Math" panose="02040503050406030204" pitchFamily="18" charset="0"/>
                        <a:cs typeface="Times New Roman" panose="02020603050405020304" pitchFamily="18" charset="0"/>
                      </a:rPr>
                      <m:t>𝑤</m:t>
                    </m:r>
                  </m:oMath>
                </a14:m>
                <a:r>
                  <a:rPr lang="zh-CN" altLang="en-US" dirty="0">
                    <a:latin typeface="Cambria" panose="02040503050406030204" pitchFamily="18" charset="0"/>
                    <a:cs typeface="Times New Roman" panose="02020603050405020304" pitchFamily="18" charset="0"/>
                  </a:rPr>
                  <a:t>时训练集</a:t>
                </a:r>
                <a14:m>
                  <m:oMath xmlns:m="http://schemas.openxmlformats.org/officeDocument/2006/math">
                    <m:r>
                      <a:rPr lang="en-US" i="1">
                        <a:latin typeface="Cambria Math" panose="02040503050406030204" pitchFamily="18" charset="0"/>
                        <a:cs typeface="Times New Roman" panose="02020603050405020304" pitchFamily="18" charset="0"/>
                      </a:rPr>
                      <m:t>𝒟</m:t>
                    </m:r>
                  </m:oMath>
                </a14:m>
                <a:r>
                  <a:rPr lang="zh-CN" altLang="en-US" dirty="0">
                    <a:latin typeface="Cambria" panose="02040503050406030204" pitchFamily="18" charset="0"/>
                    <a:cs typeface="Times New Roman" panose="02020603050405020304" pitchFamily="18" charset="0"/>
                  </a:rPr>
                  <a:t>的似然概率：</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𝑝</m:t>
                      </m:r>
                      <m:d>
                        <m:dPr>
                          <m:sep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𝒟</m:t>
                          </m:r>
                        </m:e>
                        <m:e>
                          <m:r>
                            <a:rPr lang="en-US" b="1" i="1">
                              <a:latin typeface="Cambria Math" panose="02040503050406030204" pitchFamily="18" charset="0"/>
                              <a:cs typeface="Times New Roman" panose="02020603050405020304" pitchFamily="18" charset="0"/>
                            </a:rPr>
                            <m:t>𝒘</m:t>
                          </m:r>
                        </m:e>
                      </m:d>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r>
                            <a:rPr lang="en-US" i="1">
                              <a:latin typeface="Cambria Math" panose="02040503050406030204" pitchFamily="18" charset="0"/>
                              <a:cs typeface="Times New Roman" panose="02020603050405020304" pitchFamily="18" charset="0"/>
                            </a:rPr>
                            <m:t>𝑝</m:t>
                          </m:r>
                        </m:e>
                      </m:nary>
                      <m:d>
                        <m:dPr>
                          <m:sepChr m:val="∣"/>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d>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等价于极大化对数似然函数：</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𝓁</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r>
                            <m:rPr>
                              <m:sty m:val="p"/>
                            </m:rPr>
                            <a:rPr lang="en-US">
                              <a:latin typeface="Cambria Math" panose="02040503050406030204" pitchFamily="18" charset="0"/>
                              <a:cs typeface="Times New Roman" panose="02020603050405020304" pitchFamily="18" charset="0"/>
                            </a:rPr>
                            <m:t>log</m:t>
                          </m:r>
                        </m:e>
                      </m:nary>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1462" b="-4502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169044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77500" lnSpcReduction="200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将式</a:t>
                </a:r>
                <a:r>
                  <a:rPr lang="en-US" dirty="0">
                    <a:latin typeface="Cambria" panose="02040503050406030204" pitchFamily="18" charset="0"/>
                    <a:cs typeface="Times New Roman" panose="02020603050405020304" pitchFamily="18" charset="0"/>
                  </a:rPr>
                  <a:t>(6.5)</a:t>
                </a:r>
                <a:r>
                  <a:rPr lang="zh-CN" altLang="en-US" dirty="0">
                    <a:latin typeface="Cambria" panose="02040503050406030204" pitchFamily="18" charset="0"/>
                    <a:cs typeface="Times New Roman" panose="02020603050405020304" pitchFamily="18" charset="0"/>
                  </a:rPr>
                  <a:t>代入上式，似然函数展开为：</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𝓁</m:t>
                      </m:r>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𝒘</m:t>
                          </m:r>
                        </m:e>
                      </m:d>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𝐾</m:t>
                                  </m:r>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Sub>
                                </m:e>
                              </m:nary>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d>
                                <m:dPr>
                                  <m:ctrlPr>
                                    <a:rPr lang="en-US" i="1">
                                      <a:latin typeface="Cambria Math" panose="02040503050406030204" pitchFamily="18" charset="0"/>
                                      <a:cs typeface="Times New Roman" panose="02020603050405020304" pitchFamily="18" charset="0"/>
                                    </a:rPr>
                                  </m:ctrlPr>
                                </m:dPr>
                                <m:e>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cs typeface="Times New Roman" panose="020206030504050203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bSup>
                                </m:e>
                              </m:d>
                            </m:e>
                          </m:nary>
                        </m:e>
                      </m:nary>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r>
                            <m:rPr>
                              <m:sty m:val="p"/>
                            </m:rPr>
                            <a:rPr lang="en-US">
                              <a:latin typeface="Cambria Math" panose="02040503050406030204" pitchFamily="18" charset="0"/>
                              <a:cs typeface="Times New Roman" panose="02020603050405020304" pitchFamily="18" charset="0"/>
                            </a:rPr>
                            <m:t>log</m:t>
                          </m:r>
                        </m:e>
                      </m:nary>
                      <m:r>
                        <a:rPr lang="en-US" i="1">
                          <a:latin typeface="Cambria Math" panose="02040503050406030204" pitchFamily="18" charset="0"/>
                          <a:cs typeface="Times New Roman" panose="02020603050405020304" pitchFamily="18" charset="0"/>
                        </a:rPr>
                        <m:t>𝑍</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    </m:t>
                      </m:r>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6.6</m:t>
                          </m:r>
                        </m:e>
                      </m:d>
                      <m:r>
                        <a:rPr lang="en-US" i="1">
                          <a:latin typeface="Cambria Math" panose="02040503050406030204" pitchFamily="18" charset="0"/>
                          <a:cs typeface="Times New Roman" panose="02020603050405020304" pitchFamily="18" charset="0"/>
                        </a:rPr>
                        <m:t>    </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en-US" dirty="0" err="1">
                    <a:cs typeface="Times New Roman" panose="02020603050405020304" pitchFamily="18" charset="0"/>
                  </a:rPr>
                  <a:t>对数似然函数的偏导数为</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Sub>
                              </m:den>
                            </m:f>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e>
                                </m:nary>
                              </m:e>
                            </m:nary>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nary>
                                      <m:naryPr>
                                        <m:chr m:val="∑"/>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𝒴</m:t>
                                        </m:r>
                                      </m:sub>
                                      <m:sup>
                                        <m:r>
                                          <a:rPr lang="en-US" i="1">
                                            <a:latin typeface="Cambria Math" panose="02040503050406030204" pitchFamily="18" charset="0"/>
                                            <a:cs typeface="Times New Roman" panose="02020603050405020304" pitchFamily="18" charset="0"/>
                                          </a:rPr>
                                          <m:t> </m:t>
                                        </m:r>
                                      </m:sup>
                                      <m:e>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e>
                                    </m:nary>
                                    <m:r>
                                      <a:rPr lang="en-US" i="1" smtClean="0">
                                        <a:latin typeface="Cambria Math" panose="02040503050406030204" pitchFamily="18" charset="0"/>
                                      </a:rPr>
                                      <m:t> </m:t>
                                    </m:r>
                                    <m:r>
                                      <a:rPr lang="en-US">
                                        <a:latin typeface="Cambria Math" panose="02040503050406030204" pitchFamily="18" charset="0"/>
                                        <a:cs typeface="Times New Roman" panose="02020603050405020304" pitchFamily="18" charset="0"/>
                                      </a:rPr>
                                      <m:t>(6.8)</m:t>
                                    </m:r>
                                  </m:e>
                                </m:nary>
                              </m:e>
                            </m:nary>
                          </m:e>
                        </m:mr>
                      </m:m>
                    </m:oMath>
                  </m:oMathPara>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1086" t="-17836" r="-48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44882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zh-CN" altLang="en-US" b="1" dirty="0"/>
              <a:t>第六章 条件随机场与序列标注</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a:t>6.1 </a:t>
            </a:r>
            <a:r>
              <a:rPr lang="zh-CN" altLang="en-US" b="1" dirty="0"/>
              <a:t>机器学习的模型谱系</a:t>
            </a:r>
            <a:endParaRPr lang="en-US" altLang="zh-CN" b="1" dirty="0"/>
          </a:p>
          <a:p>
            <a:r>
              <a:rPr lang="en-US" b="1" dirty="0"/>
              <a:t>6.2 </a:t>
            </a:r>
            <a:r>
              <a:rPr lang="en-US" b="1" dirty="0" err="1"/>
              <a:t>条件随机场</a:t>
            </a:r>
            <a:endParaRPr lang="en-US" b="1" dirty="0"/>
          </a:p>
          <a:p>
            <a:r>
              <a:rPr lang="en-US" b="1" dirty="0"/>
              <a:t>6.3 </a:t>
            </a:r>
            <a:r>
              <a:rPr lang="zh-CN" altLang="en-US" b="1" dirty="0"/>
              <a:t>条件随机场工具包</a:t>
            </a:r>
            <a:endParaRPr lang="en-US" b="1" dirty="0"/>
          </a:p>
          <a:p>
            <a:r>
              <a:rPr lang="en-US" b="1" dirty="0"/>
              <a:t>6.4 </a:t>
            </a:r>
            <a:r>
              <a:rPr lang="en-US" b="1" dirty="0" err="1"/>
              <a:t>HanLP</a:t>
            </a:r>
            <a:r>
              <a:rPr lang="zh-CN" altLang="en-US" b="1" dirty="0"/>
              <a:t>中的</a:t>
            </a:r>
            <a:r>
              <a:rPr lang="en-US" b="1" dirty="0"/>
              <a:t>CRF++ API</a:t>
            </a:r>
            <a:r>
              <a:rPr lang="en-US" dirty="0"/>
              <a:t>  </a:t>
            </a:r>
            <a:endParaRPr lang="en-US" b="1" dirty="0"/>
          </a:p>
          <a:p>
            <a:r>
              <a:rPr lang="en-US" b="1" dirty="0"/>
              <a:t>6.5 </a:t>
            </a:r>
            <a:r>
              <a:rPr lang="zh-CN" altLang="en-US" b="1" dirty="0"/>
              <a:t>总结</a:t>
            </a:r>
            <a:endParaRPr lang="en-US" b="1" dirty="0"/>
          </a:p>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02916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式</a:t>
            </a:r>
            <a:r>
              <a:rPr lang="en-US" dirty="0">
                <a:latin typeface="Cambria" panose="02040503050406030204" pitchFamily="18" charset="0"/>
                <a:cs typeface="Times New Roman" panose="02020603050405020304" pitchFamily="18" charset="0"/>
              </a:rPr>
              <a:t>(6.8)</a:t>
            </a:r>
            <a:r>
              <a:rPr lang="zh-CN" altLang="en-US" dirty="0">
                <a:latin typeface="Cambria" panose="02040503050406030204" pitchFamily="18" charset="0"/>
                <a:cs typeface="Times New Roman" panose="02020603050405020304" pitchFamily="18" charset="0"/>
              </a:rPr>
              <a:t>第一项为经验分布期望</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F567A043-1D79-7741-8DDE-C336D3EB6311}"/>
              </a:ext>
            </a:extLst>
          </p:cNvPr>
          <p:cNvPicPr>
            <a:picLocks noChangeAspect="1"/>
          </p:cNvPicPr>
          <p:nvPr/>
        </p:nvPicPr>
        <p:blipFill>
          <a:blip r:embed="rId5"/>
          <a:stretch>
            <a:fillRect/>
          </a:stretch>
        </p:blipFill>
        <p:spPr>
          <a:xfrm>
            <a:off x="2573034" y="2528094"/>
            <a:ext cx="6819900" cy="2946400"/>
          </a:xfrm>
          <a:prstGeom prst="rect">
            <a:avLst/>
          </a:prstGeom>
        </p:spPr>
      </p:pic>
    </p:spTree>
    <p:extLst>
      <p:ext uri="{BB962C8B-B14F-4D97-AF65-F5344CB8AC3E}">
        <p14:creationId xmlns:p14="http://schemas.microsoft.com/office/powerpoint/2010/main" val="200030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式</a:t>
            </a:r>
            <a:r>
              <a:rPr lang="en-US" dirty="0">
                <a:latin typeface="Cambria" panose="02040503050406030204" pitchFamily="18" charset="0"/>
                <a:cs typeface="Times New Roman" panose="02020603050405020304" pitchFamily="18" charset="0"/>
              </a:rPr>
              <a:t>(6.8)</a:t>
            </a:r>
            <a:r>
              <a:rPr lang="zh-CN" altLang="en-US" dirty="0">
                <a:latin typeface="Cambria" panose="02040503050406030204" pitchFamily="18" charset="0"/>
                <a:cs typeface="Times New Roman" panose="02020603050405020304" pitchFamily="18" charset="0"/>
              </a:rPr>
              <a:t>第二项为模型预测期望</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5">
            <a:extLst>
              <a:ext uri="{FF2B5EF4-FFF2-40B4-BE49-F238E27FC236}">
                <a16:creationId xmlns:a16="http://schemas.microsoft.com/office/drawing/2014/main" id="{846AA3A0-E081-5248-BBB0-17CDC39753EF}"/>
              </a:ext>
            </a:extLst>
          </p:cNvPr>
          <p:cNvPicPr>
            <a:picLocks noChangeAspect="1"/>
          </p:cNvPicPr>
          <p:nvPr/>
        </p:nvPicPr>
        <p:blipFill>
          <a:blip r:embed="rId5"/>
          <a:stretch>
            <a:fillRect/>
          </a:stretch>
        </p:blipFill>
        <p:spPr>
          <a:xfrm>
            <a:off x="472281" y="2703958"/>
            <a:ext cx="11379200" cy="3073400"/>
          </a:xfrm>
          <a:prstGeom prst="rect">
            <a:avLst/>
          </a:prstGeom>
        </p:spPr>
      </p:pic>
    </p:spTree>
    <p:extLst>
      <p:ext uri="{BB962C8B-B14F-4D97-AF65-F5344CB8AC3E}">
        <p14:creationId xmlns:p14="http://schemas.microsoft.com/office/powerpoint/2010/main" val="868591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综上，对数似然函数的偏导数可以简化为：</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Sub>
                        </m:den>
                      </m:f>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i="1">
                                  <a:latin typeface="Cambria Math" panose="02040503050406030204" pitchFamily="18" charset="0"/>
                                  <a:cs typeface="Times New Roman" panose="02020603050405020304" pitchFamily="18" charset="0"/>
                                </a:rPr>
                                <m:t>𝑝</m:t>
                              </m:r>
                            </m:e>
                          </m:groupCh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𝒘</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模型一共有</a:t>
                </a:r>
                <a14:m>
                  <m:oMath xmlns:m="http://schemas.openxmlformats.org/officeDocument/2006/math">
                    <m:r>
                      <a:rPr lang="en-US" i="1">
                        <a:latin typeface="Cambria Math" panose="02040503050406030204" pitchFamily="18" charset="0"/>
                        <a:cs typeface="Times New Roman" panose="02020603050405020304" pitchFamily="18" charset="0"/>
                      </a:rPr>
                      <m:t>𝐾</m:t>
                    </m:r>
                  </m:oMath>
                </a14:m>
                <a:r>
                  <a:rPr lang="zh-CN" altLang="en-US" dirty="0">
                    <a:latin typeface="Cambria" panose="02040503050406030204" pitchFamily="18" charset="0"/>
                    <a:cs typeface="Times New Roman" panose="02020603050405020304" pitchFamily="18" charset="0"/>
                  </a:rPr>
                  <a:t>个特征函数及权重，将它们写成向量形式：</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𝒘</m:t>
                              </m:r>
                            </m:e>
                            <m:sub>
                              <m:r>
                                <a:rPr lang="en-US" i="1">
                                  <a:latin typeface="Cambria Math" panose="02040503050406030204" pitchFamily="18" charset="0"/>
                                  <a:cs typeface="Times New Roman" panose="02020603050405020304" pitchFamily="18" charset="0"/>
                                </a:rPr>
                                <m:t> </m:t>
                              </m:r>
                            </m:sub>
                          </m:sSub>
                        </m:den>
                      </m:f>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i="1">
                                  <a:latin typeface="Cambria Math" panose="02040503050406030204" pitchFamily="18" charset="0"/>
                                  <a:cs typeface="Times New Roman" panose="02020603050405020304" pitchFamily="18" charset="0"/>
                                </a:rPr>
                                <m:t>𝑝</m:t>
                              </m:r>
                            </m:e>
                          </m:groupChr>
                        </m:sub>
                      </m:sSub>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𝝓</m:t>
                          </m:r>
                        </m:e>
                      </m:d>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𝒘</m:t>
                          </m:r>
                        </m:sub>
                      </m:sSub>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𝝓</m:t>
                          </m:r>
                        </m:e>
                      </m:d>
                      <m:r>
                        <a:rPr lang="en-US" i="1">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(6.9)</m:t>
                      </m:r>
                      <m:r>
                        <a:rPr lang="en-US" i="1">
                          <a:latin typeface="Cambria Math" panose="02040503050406030204" pitchFamily="18" charset="0"/>
                          <a:cs typeface="Times New Roman" panose="02020603050405020304" pitchFamily="18" charset="0"/>
                        </a:rPr>
                        <m:t> </m:t>
                      </m:r>
                    </m:oMath>
                  </m:oMathPara>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802356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t>似然函数及其导数都有了，就可以用梯度上升法或梯度下降法来求函数的极值了</a:t>
            </a:r>
            <a:endParaRPr lang="en-US" altLang="zh-CN" dirty="0"/>
          </a:p>
          <a:p>
            <a:pPr>
              <a:spcBef>
                <a:spcPts val="900"/>
              </a:spcBef>
              <a:spcAft>
                <a:spcPts val="900"/>
              </a:spcAft>
            </a:pPr>
            <a:r>
              <a:rPr lang="zh-CN" altLang="en-US" dirty="0"/>
              <a:t>对条件随机场的对数似然函数来讲，还存在一些更高效的改进算法</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368599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B5C93BF9-AC3E-BC45-911C-B448F6EDDB02}"/>
              </a:ext>
            </a:extLst>
          </p:cNvPr>
          <p:cNvPicPr/>
          <p:nvPr/>
        </p:nvPicPr>
        <p:blipFill>
          <a:blip r:embed="rId3"/>
          <a:stretch>
            <a:fillRect/>
          </a:stretch>
        </p:blipFill>
        <p:spPr bwMode="auto">
          <a:xfrm>
            <a:off x="-670389" y="1548338"/>
            <a:ext cx="8240895" cy="4944537"/>
          </a:xfrm>
          <a:prstGeom prst="rect">
            <a:avLst/>
          </a:prstGeom>
          <a:noFill/>
          <a:ln w="9525">
            <a:noFill/>
            <a:headEnd/>
            <a:tailEnd/>
          </a:ln>
        </p:spPr>
      </p:pic>
      <p:pic>
        <p:nvPicPr>
          <p:cNvPr id="8" name="Picture">
            <a:extLst>
              <a:ext uri="{FF2B5EF4-FFF2-40B4-BE49-F238E27FC236}">
                <a16:creationId xmlns:a16="http://schemas.microsoft.com/office/drawing/2014/main" id="{0B4A88DD-C0E5-3A4D-8D03-32352260E75C}"/>
              </a:ext>
            </a:extLst>
          </p:cNvPr>
          <p:cNvPicPr/>
          <p:nvPr/>
        </p:nvPicPr>
        <p:blipFill>
          <a:blip r:embed="rId4"/>
          <a:stretch>
            <a:fillRect/>
          </a:stretch>
        </p:blipFill>
        <p:spPr bwMode="auto">
          <a:xfrm>
            <a:off x="6163188" y="1825625"/>
            <a:ext cx="6172200" cy="4629150"/>
          </a:xfrm>
          <a:prstGeom prst="rect">
            <a:avLst/>
          </a:prstGeom>
          <a:noFill/>
          <a:ln w="9525">
            <a:noFill/>
            <a:headEnd/>
            <a:tailEnd/>
          </a:ln>
        </p:spPr>
      </p:pic>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梯度下降法并非最快</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5"/>
              </a:rPr>
              <a:t>《</a:t>
            </a:r>
            <a:r>
              <a:rPr lang="zh-CN" altLang="en-US" dirty="0">
                <a:hlinkClick r:id="rId5"/>
              </a:rPr>
              <a:t>自然语言处理入门</a:t>
            </a:r>
            <a:r>
              <a:rPr lang="en-US" altLang="zh-CN" dirty="0">
                <a:hlinkClick r:id="rId5"/>
              </a:rPr>
              <a:t>》</a:t>
            </a:r>
            <a:endParaRPr lang="en-US" dirty="0"/>
          </a:p>
        </p:txBody>
      </p:sp>
      <p:pic>
        <p:nvPicPr>
          <p:cNvPr id="7" name="Picture 6">
            <a:hlinkClick r:id="rId5"/>
            <a:extLst>
              <a:ext uri="{FF2B5EF4-FFF2-40B4-BE49-F238E27FC236}">
                <a16:creationId xmlns:a16="http://schemas.microsoft.com/office/drawing/2014/main" id="{810BCE41-2D21-2542-BDE7-B865E9839A7D}"/>
              </a:ext>
            </a:extLst>
          </p:cNvPr>
          <p:cNvPicPr>
            <a:picLocks noChangeAspect="1"/>
          </p:cNvPicPr>
          <p:nvPr/>
        </p:nvPicPr>
        <p:blipFill>
          <a:blip r:embed="rId6"/>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294A1F1-7F82-A248-B509-975A9B56B1CE}"/>
                  </a:ext>
                </a:extLst>
              </p:cNvPr>
              <p:cNvSpPr/>
              <p:nvPr/>
            </p:nvSpPr>
            <p:spPr>
              <a:xfrm>
                <a:off x="5945312" y="1509713"/>
                <a:ext cx="6096000" cy="646331"/>
              </a:xfrm>
              <a:prstGeom prst="rect">
                <a:avLst/>
              </a:prstGeom>
            </p:spPr>
            <p:txBody>
              <a:bodyPr>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0</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2</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3</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4</m:t>
                        </m:r>
                      </m:sub>
                    </m:sSub>
                  </m:oMath>
                </a14:m>
                <a:r>
                  <a:rPr lang="zh-CN" altLang="en-US" dirty="0">
                    <a:latin typeface="Cambria" panose="02040503050406030204" pitchFamily="18" charset="0"/>
                    <a:ea typeface="SimSun" panose="02010600030101010101" pitchFamily="2" charset="-122"/>
                    <a:cs typeface="Times New Roman" panose="02020603050405020304" pitchFamily="18" charset="0"/>
                  </a:rPr>
                  <a:t>为梯度下降算法</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4</m:t>
                    </m:r>
                  </m:oMath>
                </a14:m>
                <a:r>
                  <a:rPr lang="zh-CN" altLang="en-US" dirty="0">
                    <a:latin typeface="Cambria" panose="02040503050406030204" pitchFamily="18" charset="0"/>
                    <a:ea typeface="SimSun" panose="02010600030101010101" pitchFamily="2" charset="-122"/>
                    <a:cs typeface="Times New Roman" panose="02020603050405020304" pitchFamily="18" charset="0"/>
                  </a:rPr>
                  <a:t>次迭代参数点的移动路径，虚线</a:t>
                </a:r>
                <a14:m>
                  <m:oMath xmlns:m="http://schemas.openxmlformats.org/officeDocument/2006/math">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0</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4</m:t>
                        </m:r>
                      </m:sub>
                    </m:sSub>
                  </m:oMath>
                </a14:m>
                <a:r>
                  <a:rPr lang="zh-CN" altLang="en-US" dirty="0">
                    <a:latin typeface="Cambria" panose="02040503050406030204" pitchFamily="18" charset="0"/>
                    <a:ea typeface="SimSun" panose="02010600030101010101" pitchFamily="2" charset="-122"/>
                    <a:cs typeface="Times New Roman" panose="02020603050405020304" pitchFamily="18" charset="0"/>
                  </a:rPr>
                  <a:t>是理想的参数更新路线</a:t>
                </a:r>
                <a:r>
                  <a:rPr lang="en-US" dirty="0">
                    <a:effectLst/>
                  </a:rPr>
                  <a:t> </a:t>
                </a:r>
                <a:endParaRPr lang="en-US" dirty="0"/>
              </a:p>
            </p:txBody>
          </p:sp>
        </mc:Choice>
        <mc:Fallback xmlns="">
          <p:sp>
            <p:nvSpPr>
              <p:cNvPr id="5" name="Rectangle 4">
                <a:extLst>
                  <a:ext uri="{FF2B5EF4-FFF2-40B4-BE49-F238E27FC236}">
                    <a16:creationId xmlns:a16="http://schemas.microsoft.com/office/drawing/2014/main" id="{A294A1F1-7F82-A248-B509-975A9B56B1CE}"/>
                  </a:ext>
                </a:extLst>
              </p:cNvPr>
              <p:cNvSpPr>
                <a:spLocks noRot="1" noChangeAspect="1" noMove="1" noResize="1" noEditPoints="1" noAdjustHandles="1" noChangeArrowheads="1" noChangeShapeType="1" noTextEdit="1"/>
              </p:cNvSpPr>
              <p:nvPr/>
            </p:nvSpPr>
            <p:spPr>
              <a:xfrm>
                <a:off x="5945312" y="1509713"/>
                <a:ext cx="6096000" cy="646331"/>
              </a:xfrm>
              <a:prstGeom prst="rect">
                <a:avLst/>
              </a:prstGeom>
              <a:blipFill>
                <a:blip r:embed="rId7"/>
                <a:stretch>
                  <a:fillRect l="-833" t="-5769" b="-9615"/>
                </a:stretch>
              </a:blipFill>
            </p:spPr>
            <p:txBody>
              <a:bodyPr/>
              <a:lstStyle/>
              <a:p>
                <a:r>
                  <a:rPr lang="en-US">
                    <a:noFill/>
                  </a:rPr>
                  <a:t> </a:t>
                </a:r>
              </a:p>
            </p:txBody>
          </p:sp>
        </mc:Fallback>
      </mc:AlternateContent>
    </p:spTree>
    <p:extLst>
      <p:ext uri="{BB962C8B-B14F-4D97-AF65-F5344CB8AC3E}">
        <p14:creationId xmlns:p14="http://schemas.microsoft.com/office/powerpoint/2010/main" val="2058762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由于条件随机场的对数似然函数为凸函数（</a:t>
                </a:r>
                <a:r>
                  <a:rPr lang="en-US" dirty="0">
                    <a:latin typeface="Cambria" panose="02040503050406030204" pitchFamily="18" charset="0"/>
                    <a:cs typeface="Times New Roman" panose="02020603050405020304" pitchFamily="18" charset="0"/>
                  </a:rPr>
                  <a:t>concave function</a:t>
                </a:r>
                <a:r>
                  <a:rPr lang="zh-CN" altLang="en-US" dirty="0">
                    <a:latin typeface="Cambria" panose="02040503050406030204" pitchFamily="18" charset="0"/>
                    <a:cs typeface="Times New Roman" panose="02020603050405020304" pitchFamily="18" charset="0"/>
                  </a:rPr>
                  <a:t>），所以可以利用许多凸优化算法。</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最朴素的</a:t>
                </a:r>
                <a:r>
                  <a:rPr lang="zh-CN" altLang="en-US" b="1" dirty="0">
                    <a:latin typeface="Cambria" panose="02040503050406030204" pitchFamily="18" charset="0"/>
                    <a:cs typeface="Times New Roman" panose="02020603050405020304" pitchFamily="18" charset="0"/>
                  </a:rPr>
                  <a:t>牛顿法</a:t>
                </a:r>
                <a:r>
                  <a:rPr lang="zh-CN" altLang="en-US" dirty="0">
                    <a:latin typeface="Cambria" panose="02040503050406030204" pitchFamily="18" charset="0"/>
                    <a:cs typeface="Times New Roman" panose="02020603050405020304" pitchFamily="18" charset="0"/>
                  </a:rPr>
                  <a:t>根据二阶导数</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up>
                            <m:r>
                              <a:rPr lang="en-US" i="1">
                                <a:latin typeface="Cambria Math" panose="02040503050406030204" pitchFamily="18" charset="0"/>
                                <a:cs typeface="Times New Roman" panose="02020603050405020304" pitchFamily="18" charset="0"/>
                              </a:rPr>
                              <m:t>2</m:t>
                            </m:r>
                          </m:sup>
                        </m:sSubSup>
                      </m:den>
                    </m:f>
                  </m:oMath>
                </a14:m>
                <a:r>
                  <a:rPr lang="zh-CN" altLang="en-US" dirty="0">
                    <a:latin typeface="Cambria" panose="02040503050406030204" pitchFamily="18" charset="0"/>
                    <a:cs typeface="Times New Roman" panose="02020603050405020304" pitchFamily="18" charset="0"/>
                  </a:rPr>
                  <a:t>信息得到更优的方向</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b="1" dirty="0">
                    <a:latin typeface="Cambria" panose="02040503050406030204" pitchFamily="18" charset="0"/>
                    <a:cs typeface="Times New Roman" panose="02020603050405020304" pitchFamily="18" charset="0"/>
                  </a:rPr>
                  <a:t>拟牛顿法</a:t>
                </a:r>
                <a:r>
                  <a:rPr lang="zh-CN" altLang="en-US" dirty="0">
                    <a:latin typeface="Cambria" panose="02040503050406030204" pitchFamily="18" charset="0"/>
                    <a:cs typeface="Times New Roman" panose="02020603050405020304" pitchFamily="18" charset="0"/>
                  </a:rPr>
                  <a:t>用近似值替代精确的逆矩阵，使得牛顿法在损失一点精度的情况下依然有效</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在拟牛顿法的基础上，再设法绕过逆矩阵的存储，产生一种新算法。这种新算法就是著名的</a:t>
                </a:r>
                <a:r>
                  <a:rPr lang="zh-CN" altLang="en-US" dirty="0">
                    <a:ea typeface="Cambria" panose="02040503050406030204" pitchFamily="18" charset="0"/>
                    <a:cs typeface="Times New Roman" panose="02020603050405020304" pitchFamily="18" charset="0"/>
                  </a:rPr>
                  <a:t> </a:t>
                </a:r>
                <a:r>
                  <a:rPr lang="en-US" dirty="0">
                    <a:latin typeface="Cambria" panose="02040503050406030204" pitchFamily="18" charset="0"/>
                    <a:cs typeface="Times New Roman" panose="02020603050405020304" pitchFamily="18" charset="0"/>
                  </a:rPr>
                  <a:t>BFGS</a:t>
                </a:r>
                <a:r>
                  <a:rPr lang="zh-CN" altLang="en-US" dirty="0">
                    <a:latin typeface="Cambria" panose="02040503050406030204" pitchFamily="18" charset="0"/>
                    <a:cs typeface="Times New Roman" panose="02020603050405020304" pitchFamily="18" charset="0"/>
                  </a:rPr>
                  <a:t>（</a:t>
                </a:r>
                <a:r>
                  <a:rPr lang="en-US" dirty="0" err="1">
                    <a:latin typeface="Cambria" panose="02040503050406030204" pitchFamily="18" charset="0"/>
                    <a:cs typeface="Times New Roman" panose="02020603050405020304" pitchFamily="18" charset="0"/>
                  </a:rPr>
                  <a:t>Broyden</a:t>
                </a:r>
                <a:r>
                  <a:rPr lang="en-US" dirty="0">
                    <a:latin typeface="Cambria" panose="02040503050406030204" pitchFamily="18" charset="0"/>
                    <a:cs typeface="Times New Roman" panose="02020603050405020304" pitchFamily="18" charset="0"/>
                  </a:rPr>
                  <a:t>–Fletcher–Goldfarb–</a:t>
                </a:r>
                <a:r>
                  <a:rPr lang="en-US" dirty="0" err="1">
                    <a:latin typeface="Cambria" panose="02040503050406030204" pitchFamily="18" charset="0"/>
                    <a:cs typeface="Times New Roman" panose="02020603050405020304" pitchFamily="18" charset="0"/>
                  </a:rPr>
                  <a:t>Shanno</a:t>
                </a:r>
                <a:r>
                  <a:rPr lang="zh-CN" altLang="en-US" dirty="0">
                    <a:latin typeface="Cambria" panose="02040503050406030204" pitchFamily="18" charset="0"/>
                    <a:cs typeface="Times New Roman" panose="02020603050405020304" pitchFamily="18" charset="0"/>
                  </a:rPr>
                  <a:t>）算法</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推展阅读：</a:t>
                </a:r>
                <a:r>
                  <a:rPr lang="en-US" dirty="0">
                    <a:hlinkClick r:id="rId3"/>
                  </a:rPr>
                  <a:t> http://www.hankcs.com/ml/l-bfgs.html</a:t>
                </a:r>
                <a:endParaRPr lang="en-US" dirty="0">
                  <a:latin typeface="Cambria" panose="020405030504060302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4"/>
                <a:stretch>
                  <a:fillRect l="-965" t="-3216" r="-48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5"/>
              </a:rPr>
              <a:t>《</a:t>
            </a:r>
            <a:r>
              <a:rPr lang="zh-CN" altLang="en-US" dirty="0">
                <a:hlinkClick r:id="rId5"/>
              </a:rPr>
              <a:t>自然语言处理入门</a:t>
            </a:r>
            <a:r>
              <a:rPr lang="en-US" altLang="zh-CN" dirty="0">
                <a:hlinkClick r:id="rId5"/>
              </a:rPr>
              <a:t>》</a:t>
            </a:r>
            <a:endParaRPr lang="en-US" dirty="0"/>
          </a:p>
        </p:txBody>
      </p:sp>
      <p:pic>
        <p:nvPicPr>
          <p:cNvPr id="7" name="Picture 6">
            <a:hlinkClick r:id="rId5"/>
            <a:extLst>
              <a:ext uri="{FF2B5EF4-FFF2-40B4-BE49-F238E27FC236}">
                <a16:creationId xmlns:a16="http://schemas.microsoft.com/office/drawing/2014/main" id="{810BCE41-2D21-2542-BDE7-B865E9839A7D}"/>
              </a:ext>
            </a:extLst>
          </p:cNvPr>
          <p:cNvPicPr>
            <a:picLocks noChangeAspect="1"/>
          </p:cNvPicPr>
          <p:nvPr/>
        </p:nvPicPr>
        <p:blipFill>
          <a:blip r:embed="rId6"/>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0ED46134-2291-9742-8936-8CA9651800C6}"/>
              </a:ext>
            </a:extLst>
          </p:cNvPr>
          <p:cNvPicPr>
            <a:picLocks noChangeAspect="1"/>
          </p:cNvPicPr>
          <p:nvPr/>
        </p:nvPicPr>
        <p:blipFill>
          <a:blip r:embed="rId7"/>
          <a:stretch>
            <a:fillRect/>
          </a:stretch>
        </p:blipFill>
        <p:spPr>
          <a:xfrm>
            <a:off x="2291137" y="1455167"/>
            <a:ext cx="7315199" cy="4901183"/>
          </a:xfrm>
          <a:prstGeom prst="rect">
            <a:avLst/>
          </a:prstGeom>
        </p:spPr>
      </p:pic>
    </p:spTree>
    <p:extLst>
      <p:ext uri="{BB962C8B-B14F-4D97-AF65-F5344CB8AC3E}">
        <p14:creationId xmlns:p14="http://schemas.microsoft.com/office/powerpoint/2010/main" val="182415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altLang="zh-CN" b="1" dirty="0"/>
              <a:t>6.2.3 </a:t>
            </a:r>
            <a:r>
              <a:rPr lang="zh-CN" altLang="en-US" b="1" dirty="0"/>
              <a:t>对比结构化感知机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结构化感知机与条件随机场的许多</a:t>
            </a:r>
            <a:r>
              <a:rPr lang="zh-CN" altLang="en-US" b="1" dirty="0">
                <a:latin typeface="Cambria" panose="02040503050406030204" pitchFamily="18" charset="0"/>
                <a:cs typeface="Times New Roman" panose="02020603050405020304" pitchFamily="18" charset="0"/>
              </a:rPr>
              <a:t>相同点</a:t>
            </a:r>
            <a:r>
              <a:rPr lang="zh-CN" altLang="en-US" dirty="0">
                <a:latin typeface="Cambria" panose="02040503050406030204" pitchFamily="18" charset="0"/>
                <a:cs typeface="Times New Roman" panose="02020603050405020304" pitchFamily="18" charset="0"/>
              </a:rPr>
              <a:t>，总结如下：</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特征函数相同</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权重向量相同</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打分函数相同</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预测算法相同</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同属结构化学习</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04038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altLang="zh-CN" b="1" dirty="0"/>
              <a:t>6.2.3 </a:t>
            </a:r>
            <a:r>
              <a:rPr lang="zh-CN" altLang="en-US" b="1" dirty="0"/>
              <a:t>对比结构化感知机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lnSpcReduction="20000"/>
              </a:bodyPr>
              <a:lstStyle/>
              <a:p>
                <a:pPr>
                  <a:spcBef>
                    <a:spcPts val="900"/>
                  </a:spcBef>
                  <a:spcAft>
                    <a:spcPts val="900"/>
                  </a:spcAft>
                </a:pPr>
                <a:r>
                  <a:rPr lang="zh-CN" altLang="en-US" dirty="0"/>
                  <a:t>最大的</a:t>
                </a:r>
                <a:r>
                  <a:rPr lang="zh-CN" altLang="en-US" b="1" dirty="0"/>
                  <a:t>不同点</a:t>
                </a:r>
                <a:r>
                  <a:rPr lang="zh-CN" altLang="en-US" dirty="0"/>
                  <a:t>在于训练算法</a:t>
                </a:r>
                <a:endParaRPr lang="en-US" altLang="zh-CN" dirty="0"/>
              </a:p>
              <a:p>
                <a:pPr>
                  <a:spcBef>
                    <a:spcPts val="900"/>
                  </a:spcBef>
                  <a:spcAft>
                    <a:spcPts val="900"/>
                  </a:spcAft>
                </a:pPr>
                <a:r>
                  <a:rPr lang="zh-CN" altLang="en-US" dirty="0">
                    <a:latin typeface="Cambria" panose="02040503050406030204" pitchFamily="18" charset="0"/>
                    <a:cs typeface="Times New Roman" panose="02020603050405020304" pitchFamily="18" charset="0"/>
                  </a:rPr>
                  <a:t>在线学习</a:t>
                </a:r>
                <a:r>
                  <a:rPr lang="en-US" dirty="0" err="1">
                    <a:cs typeface="Times New Roman" panose="02020603050405020304" pitchFamily="18" charset="0"/>
                  </a:rPr>
                  <a:t>时</a:t>
                </a:r>
                <a:r>
                  <a:rPr lang="zh-CN" altLang="en-US" dirty="0">
                    <a:latin typeface="Cambria" panose="02040503050406030204" pitchFamily="18" charset="0"/>
                    <a:cs typeface="Times New Roman" panose="02020603050405020304" pitchFamily="18" charset="0"/>
                  </a:rPr>
                  <a:t>条件随机场</a:t>
                </a:r>
                <a:r>
                  <a:rPr lang="en-US" dirty="0" err="1">
                    <a:cs typeface="Times New Roman" panose="02020603050405020304" pitchFamily="18" charset="0"/>
                  </a:rPr>
                  <a:t>对数似然函数的梯度变为</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𝒘</m:t>
                              </m:r>
                            </m:e>
                            <m:sub>
                              <m:r>
                                <a:rPr lang="en-US" i="1">
                                  <a:latin typeface="Cambria Math" panose="02040503050406030204" pitchFamily="18" charset="0"/>
                                  <a:cs typeface="Times New Roman" panose="02020603050405020304" pitchFamily="18" charset="0"/>
                                </a:rPr>
                                <m:t> </m:t>
                              </m:r>
                            </m:sub>
                          </m:sSub>
                        </m:den>
                      </m:f>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i="1">
                                  <a:latin typeface="Cambria Math" panose="02040503050406030204" pitchFamily="18" charset="0"/>
                                  <a:cs typeface="Times New Roman" panose="02020603050405020304" pitchFamily="18" charset="0"/>
                                </a:rPr>
                                <m:t>𝑝</m:t>
                              </m:r>
                            </m:e>
                          </m:groupChr>
                        </m:sub>
                      </m:sSub>
                      <m:r>
                        <a:rPr lang="en-US" i="1">
                          <a:latin typeface="Cambria Math" panose="02040503050406030204" pitchFamily="18" charset="0"/>
                          <a:cs typeface="Times New Roman" panose="02020603050405020304" pitchFamily="18" charset="0"/>
                        </a:rPr>
                        <m:t> </m:t>
                      </m:r>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d>
                        </m:e>
                      </m:d>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𝒘</m:t>
                          </m:r>
                        </m:sub>
                      </m:sSub>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r>
                        <a:rPr lang="en-US" i="1">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(6.10)</m:t>
                      </m:r>
                      <m:r>
                        <a:rPr lang="en-US" i="1">
                          <a:latin typeface="Cambria Math" panose="02040503050406030204" pitchFamily="18" charset="0"/>
                          <a:cs typeface="Times New Roman" panose="02020603050405020304" pitchFamily="18" charset="0"/>
                        </a:rPr>
                        <m:t> </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由于只有一个样本，所以特征函数在经验分布上的期望就是该样本的特征函数值：</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i="1">
                                  <a:latin typeface="Cambria Math" panose="02040503050406030204" pitchFamily="18" charset="0"/>
                                  <a:cs typeface="Times New Roman" panose="02020603050405020304" pitchFamily="18" charset="0"/>
                                </a:rPr>
                                <m:t>𝑝</m:t>
                              </m:r>
                            </m:e>
                          </m:groupChr>
                        </m:sub>
                      </m:sSub>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en-US" dirty="0" err="1">
                    <a:cs typeface="Times New Roman" panose="02020603050405020304" pitchFamily="18" charset="0"/>
                  </a:rPr>
                  <a:t>代入式</a:t>
                </a:r>
                <a:r>
                  <a:rPr lang="en-US" dirty="0">
                    <a:latin typeface="Cambria" panose="02040503050406030204" pitchFamily="18" charset="0"/>
                    <a:cs typeface="Times New Roman" panose="02020603050405020304" pitchFamily="18" charset="0"/>
                  </a:rPr>
                  <a:t>(6.10) </a:t>
                </a:r>
                <a:r>
                  <a:rPr lang="en-US" dirty="0">
                    <a:cs typeface="Times New Roman" panose="02020603050405020304" pitchFamily="18" charset="0"/>
                  </a:rPr>
                  <a:t>，</a:t>
                </a:r>
                <a:r>
                  <a:rPr lang="en-US" dirty="0" err="1">
                    <a:cs typeface="Times New Roman" panose="02020603050405020304" pitchFamily="18" charset="0"/>
                  </a:rPr>
                  <a:t>有</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den>
                      </m:f>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𝐰</m:t>
                          </m:r>
                        </m:sub>
                      </m:sSub>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438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4483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altLang="zh-CN" b="1" dirty="0"/>
              <a:t>6.2.3 </a:t>
            </a:r>
            <a:r>
              <a:rPr lang="zh-CN" altLang="en-US" b="1" dirty="0"/>
              <a:t>对比结构化感知机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t>执行梯度上升，得到</a:t>
                </a:r>
                <a:r>
                  <a:rPr lang="en-US" altLang="zh-CN" dirty="0"/>
                  <a:t>CRF</a:t>
                </a:r>
                <a:r>
                  <a:rPr lang="zh-CN" altLang="en-US" dirty="0"/>
                  <a:t>的更新表达式</a:t>
                </a:r>
                <a:endParaRPr lang="en-US" altLang="zh-CN" dirty="0"/>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𝐰</m:t>
                          </m:r>
                        </m:sub>
                      </m:sSub>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对比感知机的更新表达式：</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r>
                            <a:rPr lang="en-US" i="1">
                              <a:latin typeface="Cambria Math" panose="02040503050406030204" pitchFamily="18" charset="0"/>
                              <a:cs typeface="Times New Roman" panose="02020603050405020304" pitchFamily="18" charset="0"/>
                            </a:rPr>
                            <m:t>,</m:t>
                          </m:r>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𝒚</m:t>
                              </m:r>
                            </m:e>
                          </m:groupChr>
                        </m:e>
                      </m:d>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r>
                  <a:rPr lang="zh-CN" altLang="en-US" dirty="0">
                    <a:latin typeface="Cambria" panose="02040503050406030204" pitchFamily="18" charset="0"/>
                    <a:cs typeface="Times New Roman" panose="02020603050405020304" pitchFamily="18" charset="0"/>
                  </a:rPr>
                  <a:t>发现条件随机场不但奖励正确答案对应的特征函数，还同时惩罚所有答案</a:t>
                </a:r>
                <a14:m>
                  <m:oMath xmlns:m="http://schemas.openxmlformats.org/officeDocument/2006/math">
                    <m:r>
                      <a:rPr lang="en-US" b="1" i="1">
                        <a:latin typeface="Cambria Math" panose="02040503050406030204" pitchFamily="18" charset="0"/>
                        <a:cs typeface="Times New Roman" panose="02020603050405020304" pitchFamily="18" charset="0"/>
                      </a:rPr>
                      <m:t>𝒚</m:t>
                    </m:r>
                  </m:oMath>
                </a14:m>
                <a:r>
                  <a:rPr lang="zh-CN" altLang="en-US" dirty="0">
                    <a:latin typeface="Cambria" panose="02040503050406030204" pitchFamily="18" charset="0"/>
                    <a:cs typeface="Times New Roman" panose="02020603050405020304" pitchFamily="18" charset="0"/>
                  </a:rPr>
                  <a:t>。这样就导致所有错误结果对应的特征函数都受到惩罚，可谓有罪必罚</a:t>
                </a:r>
                <a:r>
                  <a:rPr lang="en-US" dirty="0"/>
                  <a:t> </a:t>
                </a: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64891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 </a:t>
            </a:r>
            <a:r>
              <a:rPr lang="zh-CN" altLang="en-US" b="1" dirty="0"/>
              <a:t>条件随机场工具包</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日本奈良先端科学技术大学院大学的工藤拓所开发的</a:t>
            </a:r>
            <a:r>
              <a:rPr lang="en-US" dirty="0">
                <a:latin typeface="Cambria" panose="02040503050406030204" pitchFamily="18" charset="0"/>
                <a:cs typeface="Times New Roman" panose="02020603050405020304" pitchFamily="18" charset="0"/>
              </a:rPr>
              <a:t>CRF++</a:t>
            </a:r>
            <a:r>
              <a:rPr lang="en-US" dirty="0"/>
              <a:t> </a:t>
            </a:r>
          </a:p>
          <a:p>
            <a:pPr lvl="1">
              <a:spcAft>
                <a:spcPts val="1000"/>
              </a:spcAft>
            </a:pPr>
            <a:r>
              <a:rPr lang="zh-CN" altLang="en-US" dirty="0">
                <a:latin typeface="Cambria" panose="02040503050406030204" pitchFamily="18" charset="0"/>
                <a:cs typeface="Times New Roman" panose="02020603050405020304" pitchFamily="18" charset="0"/>
              </a:rPr>
              <a:t>现为谷歌日本工程师，作者还开发过著名的词法分析器</a:t>
            </a:r>
            <a:r>
              <a:rPr lang="en-US" dirty="0" err="1">
                <a:latin typeface="Cambria" panose="02040503050406030204" pitchFamily="18" charset="0"/>
                <a:cs typeface="Times New Roman" panose="02020603050405020304" pitchFamily="18" charset="0"/>
              </a:rPr>
              <a:t>MeCab</a:t>
            </a:r>
            <a:r>
              <a:rPr lang="zh-CN" altLang="en-US" dirty="0">
                <a:latin typeface="Cambria" panose="02040503050406030204" pitchFamily="18" charset="0"/>
                <a:cs typeface="Times New Roman" panose="02020603050405020304" pitchFamily="18" charset="0"/>
              </a:rPr>
              <a:t>与无监督分词器</a:t>
            </a:r>
            <a:r>
              <a:rPr lang="en-US" dirty="0" err="1">
                <a:latin typeface="Cambria" panose="02040503050406030204" pitchFamily="18" charset="0"/>
                <a:cs typeface="Times New Roman" panose="02020603050405020304" pitchFamily="18" charset="0"/>
              </a:rPr>
              <a:t>SentencePiece</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220812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6.1 </a:t>
            </a:r>
            <a:r>
              <a:rPr lang="zh-CN" altLang="en-US" b="1" dirty="0"/>
              <a:t>机器学习的模型谱系</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1BC87034-9919-CE4F-BDD9-088D590148F7}"/>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791128" y="1460365"/>
            <a:ext cx="8609744" cy="4738028"/>
          </a:xfrm>
          <a:prstGeom prst="rect">
            <a:avLst/>
          </a:prstGeom>
          <a:noFill/>
          <a:ln w="9525">
            <a:noFill/>
            <a:headEnd/>
            <a:tailEnd/>
          </a:ln>
        </p:spPr>
      </p:pic>
    </p:spTree>
    <p:extLst>
      <p:ext uri="{BB962C8B-B14F-4D97-AF65-F5344CB8AC3E}">
        <p14:creationId xmlns:p14="http://schemas.microsoft.com/office/powerpoint/2010/main" val="3692966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6.3.1 CRF++</a:t>
            </a:r>
            <a:r>
              <a:rPr lang="zh-CN" altLang="en-US" b="1" dirty="0"/>
              <a:t>的安装</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85000" lnSpcReduction="20000"/>
          </a:bodyPr>
          <a:lstStyle/>
          <a:p>
            <a:pPr>
              <a:spcBef>
                <a:spcPts val="900"/>
              </a:spcBef>
              <a:spcAft>
                <a:spcPts val="900"/>
              </a:spcAft>
            </a:pPr>
            <a:r>
              <a:rPr lang="en-US" sz="3200" b="1" dirty="0">
                <a:latin typeface="Cambria" panose="02040503050406030204" pitchFamily="18" charset="0"/>
                <a:cs typeface="Times New Roman" panose="02020603050405020304" pitchFamily="18" charset="0"/>
              </a:rPr>
              <a:t>macOS</a:t>
            </a:r>
            <a:endParaRPr lang="en-US" sz="3200" dirty="0">
              <a:latin typeface="Cambria" panose="02040503050406030204" pitchFamily="18" charset="0"/>
              <a:cs typeface="Times New Roman" panose="02020603050405020304" pitchFamily="18" charset="0"/>
            </a:endParaRPr>
          </a:p>
          <a:p>
            <a:pPr lvl="1" latinLnBrk="1">
              <a:spcAft>
                <a:spcPts val="1000"/>
              </a:spcAft>
            </a:pPr>
            <a:r>
              <a:rPr lang="en-US" dirty="0">
                <a:latin typeface="Consolas" panose="020B0609020204030204" pitchFamily="49" charset="0"/>
                <a:cs typeface="Times New Roman" panose="02020603050405020304" pitchFamily="18" charset="0"/>
              </a:rPr>
              <a:t>brew install </a:t>
            </a:r>
            <a:r>
              <a:rPr lang="en-US" dirty="0" err="1">
                <a:latin typeface="Consolas" panose="020B0609020204030204" pitchFamily="49" charset="0"/>
                <a:cs typeface="Times New Roman" panose="02020603050405020304" pitchFamily="18" charset="0"/>
              </a:rPr>
              <a:t>crf</a:t>
            </a:r>
            <a:r>
              <a:rPr lang="en-US" dirty="0">
                <a:latin typeface="Consolas" panose="020B0609020204030204" pitchFamily="49" charset="0"/>
                <a:cs typeface="Times New Roman" panose="02020603050405020304" pitchFamily="18" charset="0"/>
              </a:rPr>
              <a:t>++</a:t>
            </a:r>
          </a:p>
          <a:p>
            <a:pPr>
              <a:spcBef>
                <a:spcPts val="900"/>
              </a:spcBef>
              <a:spcAft>
                <a:spcPts val="900"/>
              </a:spcAft>
            </a:pPr>
            <a:r>
              <a:rPr lang="en-US" sz="3200" b="1" dirty="0">
                <a:latin typeface="Cambria" panose="02040503050406030204" pitchFamily="18" charset="0"/>
                <a:cs typeface="Times New Roman" panose="02020603050405020304" pitchFamily="18" charset="0"/>
              </a:rPr>
              <a:t>Debian/Ubuntu/Red Hat/Fedora</a:t>
            </a:r>
            <a:endParaRPr lang="en-US" sz="3200" dirty="0">
              <a:latin typeface="Cambria" panose="02040503050406030204" pitchFamily="18" charset="0"/>
              <a:cs typeface="Times New Roman" panose="02020603050405020304" pitchFamily="18" charset="0"/>
            </a:endParaRPr>
          </a:p>
          <a:p>
            <a:pPr lvl="1">
              <a:spcBef>
                <a:spcPts val="900"/>
              </a:spcBef>
              <a:spcAft>
                <a:spcPts val="900"/>
              </a:spcAft>
            </a:pPr>
            <a:r>
              <a:rPr lang="en-US" sz="2800" dirty="0">
                <a:latin typeface="Cambria" panose="02040503050406030204" pitchFamily="18" charset="0"/>
                <a:cs typeface="Times New Roman" panose="02020603050405020304" pitchFamily="18" charset="0"/>
              </a:rPr>
              <a:t>*nix</a:t>
            </a:r>
            <a:r>
              <a:rPr lang="zh-CN" altLang="en-US" sz="2800" dirty="0">
                <a:latin typeface="Cambria" panose="02040503050406030204" pitchFamily="18" charset="0"/>
                <a:cs typeface="Times New Roman" panose="02020603050405020304" pitchFamily="18" charset="0"/>
              </a:rPr>
              <a:t>系统则需要自行编译安装：</a:t>
            </a:r>
            <a:endParaRPr lang="en-US" sz="2800" dirty="0">
              <a:latin typeface="Cambria" panose="02040503050406030204" pitchFamily="18" charset="0"/>
              <a:cs typeface="Times New Roman" panose="02020603050405020304" pitchFamily="18" charset="0"/>
            </a:endParaRPr>
          </a:p>
          <a:p>
            <a:pPr>
              <a:spcBef>
                <a:spcPts val="900"/>
              </a:spcBef>
              <a:spcAft>
                <a:spcPts val="900"/>
              </a:spcAft>
            </a:pPr>
            <a:r>
              <a:rPr lang="en-US" sz="3200" b="1" dirty="0">
                <a:latin typeface="Cambria" panose="02040503050406030204" pitchFamily="18" charset="0"/>
                <a:cs typeface="Times New Roman" panose="02020603050405020304" pitchFamily="18" charset="0"/>
              </a:rPr>
              <a:t>Windows</a:t>
            </a:r>
            <a:endParaRPr lang="en-US" sz="3200" dirty="0">
              <a:latin typeface="Cambria" panose="02040503050406030204" pitchFamily="18" charset="0"/>
              <a:cs typeface="Times New Roman" panose="02020603050405020304" pitchFamily="18" charset="0"/>
            </a:endParaRPr>
          </a:p>
          <a:p>
            <a:pPr lvl="1">
              <a:spcBef>
                <a:spcPts val="900"/>
              </a:spcBef>
              <a:spcAft>
                <a:spcPts val="900"/>
              </a:spcAft>
            </a:pPr>
            <a:r>
              <a:rPr lang="en-US" sz="2800" dirty="0" err="1">
                <a:cs typeface="Times New Roman" panose="02020603050405020304" pitchFamily="18" charset="0"/>
              </a:rPr>
              <a:t>下载</a:t>
            </a:r>
            <a:r>
              <a:rPr lang="en-US" sz="2800" dirty="0" err="1">
                <a:latin typeface="Cambria" panose="02040503050406030204" pitchFamily="18" charset="0"/>
                <a:cs typeface="Times New Roman" panose="02020603050405020304" pitchFamily="18" charset="0"/>
              </a:rPr>
              <a:t>http</a:t>
            </a:r>
            <a:r>
              <a:rPr lang="en-US" sz="2800" dirty="0">
                <a:latin typeface="Cambria" panose="02040503050406030204" pitchFamily="18" charset="0"/>
                <a:cs typeface="Times New Roman" panose="02020603050405020304" pitchFamily="18" charset="0"/>
              </a:rPr>
              <a:t>://</a:t>
            </a:r>
            <a:r>
              <a:rPr lang="en-US" sz="2800" dirty="0" err="1">
                <a:latin typeface="Cambria" panose="02040503050406030204" pitchFamily="18" charset="0"/>
                <a:cs typeface="Times New Roman" panose="02020603050405020304" pitchFamily="18" charset="0"/>
              </a:rPr>
              <a:t>file.hankcs.com</a:t>
            </a:r>
            <a:r>
              <a:rPr lang="en-US" sz="2800" dirty="0">
                <a:latin typeface="Cambria" panose="02040503050406030204" pitchFamily="18" charset="0"/>
                <a:cs typeface="Times New Roman" panose="02020603050405020304" pitchFamily="18" charset="0"/>
              </a:rPr>
              <a:t>/crfpp-0.58.zip</a:t>
            </a:r>
            <a:r>
              <a:rPr lang="en-US" sz="2800" dirty="0">
                <a:cs typeface="Times New Roman" panose="02020603050405020304" pitchFamily="18" charset="0"/>
              </a:rPr>
              <a:t>，解压后得到</a:t>
            </a:r>
            <a:r>
              <a:rPr lang="en-US" sz="2800" dirty="0">
                <a:latin typeface="Cambria" panose="02040503050406030204" pitchFamily="18" charset="0"/>
                <a:cs typeface="Times New Roman" panose="02020603050405020304" pitchFamily="18" charset="0"/>
              </a:rPr>
              <a:t>crf_learn.exe</a:t>
            </a:r>
            <a:r>
              <a:rPr lang="en-US" sz="2800" dirty="0">
                <a:cs typeface="Times New Roman" panose="02020603050405020304" pitchFamily="18" charset="0"/>
              </a:rPr>
              <a:t>和</a:t>
            </a:r>
            <a:r>
              <a:rPr lang="en-US" sz="2800" dirty="0">
                <a:latin typeface="Cambria" panose="02040503050406030204" pitchFamily="18" charset="0"/>
                <a:cs typeface="Times New Roman" panose="02020603050405020304" pitchFamily="18" charset="0"/>
              </a:rPr>
              <a:t>crf_test.exe</a:t>
            </a:r>
            <a:r>
              <a:rPr lang="en-US" sz="2800" dirty="0">
                <a:cs typeface="Times New Roman" panose="02020603050405020304" pitchFamily="18" charset="0"/>
              </a:rPr>
              <a:t>备用。</a:t>
            </a:r>
            <a:endParaRPr lang="en-US" sz="2800" dirty="0">
              <a:latin typeface="Cambria" panose="02040503050406030204" pitchFamily="18" charset="0"/>
              <a:cs typeface="Times New Roman" panose="02020603050405020304" pitchFamily="18" charset="0"/>
            </a:endParaRPr>
          </a:p>
          <a:p>
            <a:pPr>
              <a:spcBef>
                <a:spcPts val="900"/>
              </a:spcBef>
              <a:spcAft>
                <a:spcPts val="900"/>
              </a:spcAft>
            </a:pPr>
            <a:r>
              <a:rPr lang="en-US" sz="3200" b="1" dirty="0" err="1">
                <a:cs typeface="Times New Roman" panose="02020603050405020304" pitchFamily="18" charset="0"/>
              </a:rPr>
              <a:t>跨平台</a:t>
            </a:r>
            <a:r>
              <a:rPr lang="en-US" sz="3200" b="1" dirty="0" err="1">
                <a:latin typeface="Cambria" panose="02040503050406030204" pitchFamily="18" charset="0"/>
                <a:cs typeface="Times New Roman" panose="02020603050405020304" pitchFamily="18" charset="0"/>
              </a:rPr>
              <a:t>Java</a:t>
            </a:r>
            <a:r>
              <a:rPr lang="en-US" sz="3200" b="1" dirty="0" err="1">
                <a:cs typeface="Times New Roman" panose="02020603050405020304" pitchFamily="18" charset="0"/>
              </a:rPr>
              <a:t>版</a:t>
            </a:r>
            <a:endParaRPr lang="en-US" sz="3200" dirty="0">
              <a:latin typeface="Cambria" panose="02040503050406030204" pitchFamily="18" charset="0"/>
              <a:cs typeface="Times New Roman" panose="02020603050405020304" pitchFamily="18" charset="0"/>
            </a:endParaRPr>
          </a:p>
          <a:p>
            <a:pPr lvl="1" latinLnBrk="1">
              <a:spcAft>
                <a:spcPts val="1000"/>
              </a:spcAft>
            </a:pPr>
            <a:r>
              <a:rPr lang="en-US" dirty="0">
                <a:latin typeface="Consolas" panose="020B0609020204030204" pitchFamily="49" charset="0"/>
                <a:cs typeface="Times New Roman" panose="02020603050405020304" pitchFamily="18" charset="0"/>
              </a:rPr>
              <a:t>java -cp </a:t>
            </a:r>
            <a:r>
              <a:rPr lang="en-US" dirty="0" err="1">
                <a:latin typeface="Consolas" panose="020B0609020204030204" pitchFamily="49" charset="0"/>
                <a:cs typeface="Times New Roman" panose="02020603050405020304" pitchFamily="18" charset="0"/>
              </a:rPr>
              <a:t>hanlp.jar</a:t>
            </a:r>
            <a:r>
              <a:rPr lang="en-US" dirty="0">
                <a:latin typeface="Consolas" panose="020B0609020204030204" pitchFamily="49" charset="0"/>
                <a:cs typeface="Times New Roman" panose="02020603050405020304" pitchFamily="18" charset="0"/>
              </a:rPr>
              <a:t> </a:t>
            </a:r>
            <a:r>
              <a:rPr lang="en-US" dirty="0" err="1">
                <a:latin typeface="Consolas" panose="020B0609020204030204" pitchFamily="49" charset="0"/>
                <a:cs typeface="Times New Roman" panose="02020603050405020304" pitchFamily="18" charset="0"/>
              </a:rPr>
              <a:t>com.hankcs.hanlp.model.crf.crfpp.crf_learn</a:t>
            </a: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java -cp </a:t>
            </a:r>
            <a:r>
              <a:rPr lang="en-US" dirty="0" err="1">
                <a:latin typeface="Consolas" panose="020B0609020204030204" pitchFamily="49" charset="0"/>
                <a:cs typeface="Times New Roman" panose="02020603050405020304" pitchFamily="18" charset="0"/>
              </a:rPr>
              <a:t>hanlp.jar</a:t>
            </a:r>
            <a:r>
              <a:rPr lang="en-US" dirty="0">
                <a:latin typeface="Consolas" panose="020B0609020204030204" pitchFamily="49" charset="0"/>
                <a:cs typeface="Times New Roman" panose="02020603050405020304" pitchFamily="18" charset="0"/>
              </a:rPr>
              <a:t> </a:t>
            </a:r>
            <a:r>
              <a:rPr lang="en-US" dirty="0" err="1">
                <a:latin typeface="Consolas" panose="020B0609020204030204" pitchFamily="49" charset="0"/>
                <a:cs typeface="Times New Roman" panose="02020603050405020304" pitchFamily="18" charset="0"/>
              </a:rPr>
              <a:t>com.hankcs.hanlp.model.crf.crfpp.crf_test</a:t>
            </a:r>
            <a:endParaRPr lang="en-US" dirty="0">
              <a:latin typeface="Consolas" panose="020B0609020204030204" pitchFamily="49"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368825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6.3.2 CRF++</a:t>
            </a:r>
            <a:r>
              <a:rPr lang="zh-CN" altLang="en-US" b="1" dirty="0"/>
              <a:t>语料格式</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3" name="Rectangle 2">
            <a:extLst>
              <a:ext uri="{FF2B5EF4-FFF2-40B4-BE49-F238E27FC236}">
                <a16:creationId xmlns:a16="http://schemas.microsoft.com/office/drawing/2014/main" id="{EB433C09-CA1F-7742-BBA6-A9C4889DF6EF}"/>
              </a:ext>
            </a:extLst>
          </p:cNvPr>
          <p:cNvSpPr/>
          <p:nvPr/>
        </p:nvSpPr>
        <p:spPr>
          <a:xfrm>
            <a:off x="3048000" y="1859340"/>
            <a:ext cx="6096000" cy="3139321"/>
          </a:xfrm>
          <a:prstGeom prst="rect">
            <a:avLst/>
          </a:prstGeom>
        </p:spPr>
        <p:txBody>
          <a:bodyPr>
            <a:spAutoFit/>
          </a:bodyPr>
          <a:lstStyle/>
          <a:p>
            <a:pPr latinLnBrk="1">
              <a:spcAft>
                <a:spcPts val="1000"/>
              </a:spcAft>
            </a:pPr>
            <a:r>
              <a:rPr lang="en-US" dirty="0" err="1">
                <a:latin typeface="SimSun" panose="02010600030101010101" pitchFamily="2" charset="-122"/>
                <a:ea typeface="SimSun" panose="02010600030101010101" pitchFamily="2" charset="-122"/>
                <a:cs typeface="Times New Roman" panose="02020603050405020304" pitchFamily="18" charset="0"/>
              </a:rPr>
              <a:t>商</a:t>
            </a:r>
            <a:r>
              <a:rPr lang="en-US" dirty="0">
                <a:latin typeface="Consolas" panose="020B0609020204030204" pitchFamily="49" charset="0"/>
                <a:ea typeface="SimSun" panose="02010600030101010101" pitchFamily="2" charset="-122"/>
                <a:cs typeface="Times New Roman" panose="02020603050405020304" pitchFamily="18" charset="0"/>
              </a:rPr>
              <a:t> s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B</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SimSun" panose="02010600030101010101" pitchFamily="2" charset="-122"/>
                <a:ea typeface="SimSun" panose="02010600030101010101" pitchFamily="2" charset="-122"/>
                <a:cs typeface="Times New Roman" panose="02020603050405020304" pitchFamily="18" charset="0"/>
              </a:rPr>
              <a:t>品</a:t>
            </a:r>
            <a:r>
              <a:rPr lang="en-US" dirty="0">
                <a:latin typeface="Consolas" panose="020B0609020204030204" pitchFamily="49" charset="0"/>
                <a:ea typeface="SimSun" panose="02010600030101010101" pitchFamily="2" charset="-122"/>
                <a:cs typeface="Times New Roman" panose="02020603050405020304" pitchFamily="18" charset="0"/>
              </a:rPr>
              <a:t> p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E</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SimSun" panose="02010600030101010101" pitchFamily="2" charset="-122"/>
                <a:ea typeface="SimSun" panose="02010600030101010101" pitchFamily="2" charset="-122"/>
                <a:cs typeface="Times New Roman" panose="02020603050405020304" pitchFamily="18" charset="0"/>
              </a:rPr>
              <a:t>和</a:t>
            </a:r>
            <a:r>
              <a:rPr lang="en-US" dirty="0">
                <a:latin typeface="Consolas" panose="020B0609020204030204" pitchFamily="49" charset="0"/>
                <a:ea typeface="SimSun" panose="02010600030101010101" pitchFamily="2" charset="-122"/>
                <a:cs typeface="Times New Roman" panose="02020603050405020304" pitchFamily="18" charset="0"/>
              </a:rPr>
              <a:t> h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S</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SimSun" panose="02010600030101010101" pitchFamily="2" charset="-122"/>
                <a:ea typeface="SimSun" panose="02010600030101010101" pitchFamily="2" charset="-122"/>
                <a:cs typeface="Times New Roman" panose="02020603050405020304" pitchFamily="18" charset="0"/>
              </a:rPr>
              <a:t>服</a:t>
            </a:r>
            <a:r>
              <a:rPr lang="en-US" dirty="0">
                <a:latin typeface="Consolas" panose="020B0609020204030204" pitchFamily="49" charset="0"/>
                <a:ea typeface="SimSun" panose="02010600030101010101" pitchFamily="2" charset="-122"/>
                <a:cs typeface="Times New Roman" panose="02020603050405020304" pitchFamily="18" charset="0"/>
              </a:rPr>
              <a:t> f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B</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SimSun" panose="02010600030101010101" pitchFamily="2" charset="-122"/>
                <a:ea typeface="SimSun" panose="02010600030101010101" pitchFamily="2" charset="-122"/>
                <a:cs typeface="Times New Roman" panose="02020603050405020304" pitchFamily="18" charset="0"/>
              </a:rPr>
              <a:t>务</a:t>
            </a:r>
            <a:r>
              <a:rPr lang="en-US" dirty="0">
                <a:latin typeface="Consolas" panose="020B0609020204030204" pitchFamily="49" charset="0"/>
                <a:ea typeface="SimSun" panose="02010600030101010101" pitchFamily="2" charset="-122"/>
                <a:cs typeface="Times New Roman" panose="02020603050405020304" pitchFamily="18" charset="0"/>
              </a:rPr>
              <a:t> w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E</a:t>
            </a: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A a </a:t>
            </a:r>
            <a:r>
              <a:rPr lang="en-US" dirty="0" err="1">
                <a:latin typeface="SimSun" panose="02010600030101010101" pitchFamily="2" charset="-122"/>
                <a:ea typeface="SimSun" panose="02010600030101010101" pitchFamily="2" charset="-122"/>
                <a:cs typeface="Times New Roman" panose="02020603050405020304" pitchFamily="18" charset="0"/>
              </a:rPr>
              <a:t>英</a:t>
            </a:r>
            <a:r>
              <a:rPr lang="en-US" dirty="0">
                <a:latin typeface="Consolas" panose="020B0609020204030204" pitchFamily="49" charset="0"/>
                <a:ea typeface="SimSun" panose="02010600030101010101" pitchFamily="2" charset="-122"/>
                <a:cs typeface="Times New Roman" panose="02020603050405020304" pitchFamily="18" charset="0"/>
              </a:rPr>
              <a:t> B</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K k </a:t>
            </a:r>
            <a:r>
              <a:rPr lang="en-US" dirty="0" err="1">
                <a:latin typeface="SimSun" panose="02010600030101010101" pitchFamily="2" charset="-122"/>
                <a:ea typeface="SimSun" panose="02010600030101010101" pitchFamily="2" charset="-122"/>
                <a:cs typeface="Times New Roman" panose="02020603050405020304" pitchFamily="18" charset="0"/>
              </a:rPr>
              <a:t>英</a:t>
            </a:r>
            <a:r>
              <a:rPr lang="en-US" dirty="0">
                <a:latin typeface="Consolas" panose="020B0609020204030204" pitchFamily="49" charset="0"/>
                <a:ea typeface="SimSun" panose="02010600030101010101" pitchFamily="2" charset="-122"/>
                <a:cs typeface="Times New Roman" panose="02020603050405020304" pitchFamily="18" charset="0"/>
              </a:rPr>
              <a:t> 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B b </a:t>
            </a:r>
            <a:r>
              <a:rPr lang="en-US" dirty="0" err="1">
                <a:latin typeface="SimSun" panose="02010600030101010101" pitchFamily="2" charset="-122"/>
                <a:ea typeface="SimSun" panose="02010600030101010101" pitchFamily="2" charset="-122"/>
                <a:cs typeface="Times New Roman" panose="02020603050405020304" pitchFamily="18" charset="0"/>
              </a:rPr>
              <a:t>英</a:t>
            </a:r>
            <a:r>
              <a:rPr lang="en-US" dirty="0">
                <a:latin typeface="Consolas" panose="020B0609020204030204" pitchFamily="49" charset="0"/>
                <a:ea typeface="SimSun" panose="02010600030101010101" pitchFamily="2" charset="-122"/>
                <a:cs typeface="Times New Roman" panose="02020603050405020304" pitchFamily="18" charset="0"/>
              </a:rPr>
              <a:t> 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4 s </a:t>
            </a:r>
            <a:r>
              <a:rPr lang="en-US" dirty="0" err="1">
                <a:latin typeface="SimSun" panose="02010600030101010101" pitchFamily="2" charset="-122"/>
                <a:ea typeface="SimSun" panose="02010600030101010101" pitchFamily="2" charset="-122"/>
                <a:cs typeface="Times New Roman" panose="02020603050405020304" pitchFamily="18" charset="0"/>
              </a:rPr>
              <a:t>数</a:t>
            </a:r>
            <a:r>
              <a:rPr lang="en-US" dirty="0">
                <a:latin typeface="Consolas" panose="020B0609020204030204" pitchFamily="49" charset="0"/>
                <a:ea typeface="SimSun" panose="02010600030101010101" pitchFamily="2" charset="-122"/>
                <a:cs typeface="Times New Roman" panose="02020603050405020304" pitchFamily="18" charset="0"/>
              </a:rPr>
              <a:t> 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8 b </a:t>
            </a:r>
            <a:r>
              <a:rPr lang="en-US" dirty="0" err="1">
                <a:latin typeface="SimSun" panose="02010600030101010101" pitchFamily="2" charset="-122"/>
                <a:ea typeface="SimSun" panose="02010600030101010101" pitchFamily="2" charset="-122"/>
                <a:cs typeface="Times New Roman" panose="02020603050405020304" pitchFamily="18" charset="0"/>
              </a:rPr>
              <a:t>数</a:t>
            </a:r>
            <a:r>
              <a:rPr lang="en-US" dirty="0">
                <a:latin typeface="Consolas" panose="020B0609020204030204" pitchFamily="49" charset="0"/>
                <a:ea typeface="SimSun" panose="02010600030101010101" pitchFamily="2" charset="-122"/>
                <a:cs typeface="Times New Roman" panose="02020603050405020304" pitchFamily="18" charset="0"/>
              </a:rPr>
              <a:t> E</a:t>
            </a:r>
          </a:p>
        </p:txBody>
      </p:sp>
    </p:spTree>
    <p:extLst>
      <p:ext uri="{BB962C8B-B14F-4D97-AF65-F5344CB8AC3E}">
        <p14:creationId xmlns:p14="http://schemas.microsoft.com/office/powerpoint/2010/main" val="204575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6.3.3 CRF++</a:t>
            </a:r>
            <a:r>
              <a:rPr lang="zh-CN" altLang="en-US" b="1" dirty="0"/>
              <a:t>特征模板</a:t>
            </a:r>
            <a:endParaRPr lang="en-US" b="1"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873C6D26-A7C3-9243-8A20-A42393F67BB8}"/>
                  </a:ext>
                </a:extLst>
              </p:cNvPr>
              <p:cNvGraphicFramePr>
                <a:graphicFrameLocks noGrp="1"/>
              </p:cNvGraphicFramePr>
              <p:nvPr>
                <p:ph idx="1"/>
                <p:extLst>
                  <p:ext uri="{D42A27DB-BD31-4B8C-83A1-F6EECF244321}">
                    <p14:modId xmlns:p14="http://schemas.microsoft.com/office/powerpoint/2010/main" val="2738454759"/>
                  </p:ext>
                </p:extLst>
              </p:nvPr>
            </p:nvGraphicFramePr>
            <p:xfrm>
              <a:off x="838200" y="2636714"/>
              <a:ext cx="10515600" cy="1981200"/>
            </p:xfrm>
            <a:graphic>
              <a:graphicData uri="http://schemas.openxmlformats.org/drawingml/2006/table">
                <a:tbl>
                  <a:tblPr firstRow="1" firstCol="1" lastRow="1" lastCol="1"/>
                  <a:tblGrid>
                    <a:gridCol w="2628900">
                      <a:extLst>
                        <a:ext uri="{9D8B030D-6E8A-4147-A177-3AD203B41FA5}">
                          <a16:colId xmlns:a16="http://schemas.microsoft.com/office/drawing/2014/main" val="1606407228"/>
                        </a:ext>
                      </a:extLst>
                    </a:gridCol>
                    <a:gridCol w="2628900">
                      <a:extLst>
                        <a:ext uri="{9D8B030D-6E8A-4147-A177-3AD203B41FA5}">
                          <a16:colId xmlns:a16="http://schemas.microsoft.com/office/drawing/2014/main" val="1471576818"/>
                        </a:ext>
                      </a:extLst>
                    </a:gridCol>
                    <a:gridCol w="2628900">
                      <a:extLst>
                        <a:ext uri="{9D8B030D-6E8A-4147-A177-3AD203B41FA5}">
                          <a16:colId xmlns:a16="http://schemas.microsoft.com/office/drawing/2014/main" val="2705619426"/>
                        </a:ext>
                      </a:extLst>
                    </a:gridCol>
                    <a:gridCol w="2628900">
                      <a:extLst>
                        <a:ext uri="{9D8B030D-6E8A-4147-A177-3AD203B41FA5}">
                          <a16:colId xmlns:a16="http://schemas.microsoft.com/office/drawing/2014/main" val="1158873878"/>
                        </a:ext>
                      </a:extLst>
                    </a:gridCol>
                  </a:tblGrid>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0094524"/>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商</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03735441"/>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品</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p</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33829262"/>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和</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h</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74703333"/>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f</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73190898"/>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w</a:t>
                          </a:r>
                        </a:p>
                      </a:txBody>
                      <a:tcPr marL="68580" marR="68580" marT="0" marB="0">
                        <a:lnL>
                          <a:noFill/>
                        </a:lnL>
                        <a:lnR>
                          <a:noFill/>
                        </a:lnR>
                        <a:lnT>
                          <a:noFill/>
                        </a:lnT>
                        <a:lnB>
                          <a:noFill/>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中</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87418826"/>
                      </a:ext>
                    </a:extLst>
                  </a:tr>
                </a:tbl>
              </a:graphicData>
            </a:graphic>
          </p:graphicFrame>
        </mc:Choice>
        <mc:Fallback xmlns="">
          <p:graphicFrame>
            <p:nvGraphicFramePr>
              <p:cNvPr id="6" name="Content Placeholder 5">
                <a:extLst>
                  <a:ext uri="{FF2B5EF4-FFF2-40B4-BE49-F238E27FC236}">
                    <a16:creationId xmlns:a16="http://schemas.microsoft.com/office/drawing/2014/main" id="{873C6D26-A7C3-9243-8A20-A42393F67BB8}"/>
                  </a:ext>
                </a:extLst>
              </p:cNvPr>
              <p:cNvGraphicFramePr>
                <a:graphicFrameLocks noGrp="1"/>
              </p:cNvGraphicFramePr>
              <p:nvPr>
                <p:ph idx="1"/>
                <p:extLst>
                  <p:ext uri="{D42A27DB-BD31-4B8C-83A1-F6EECF244321}">
                    <p14:modId xmlns:p14="http://schemas.microsoft.com/office/powerpoint/2010/main" val="2738454759"/>
                  </p:ext>
                </p:extLst>
              </p:nvPr>
            </p:nvGraphicFramePr>
            <p:xfrm>
              <a:off x="838200" y="2636714"/>
              <a:ext cx="10515600" cy="1981200"/>
            </p:xfrm>
            <a:graphic>
              <a:graphicData uri="http://schemas.openxmlformats.org/drawingml/2006/table">
                <a:tbl>
                  <a:tblPr firstRow="1" firstCol="1" lastRow="1" lastCol="1"/>
                  <a:tblGrid>
                    <a:gridCol w="2628900">
                      <a:extLst>
                        <a:ext uri="{9D8B030D-6E8A-4147-A177-3AD203B41FA5}">
                          <a16:colId xmlns:a16="http://schemas.microsoft.com/office/drawing/2014/main" val="1606407228"/>
                        </a:ext>
                      </a:extLst>
                    </a:gridCol>
                    <a:gridCol w="2628900">
                      <a:extLst>
                        <a:ext uri="{9D8B030D-6E8A-4147-A177-3AD203B41FA5}">
                          <a16:colId xmlns:a16="http://schemas.microsoft.com/office/drawing/2014/main" val="1471576818"/>
                        </a:ext>
                      </a:extLst>
                    </a:gridCol>
                    <a:gridCol w="2628900">
                      <a:extLst>
                        <a:ext uri="{9D8B030D-6E8A-4147-A177-3AD203B41FA5}">
                          <a16:colId xmlns:a16="http://schemas.microsoft.com/office/drawing/2014/main" val="2705619426"/>
                        </a:ext>
                      </a:extLst>
                    </a:gridCol>
                    <a:gridCol w="2628900">
                      <a:extLst>
                        <a:ext uri="{9D8B030D-6E8A-4147-A177-3AD203B41FA5}">
                          <a16:colId xmlns:a16="http://schemas.microsoft.com/office/drawing/2014/main" val="1158873878"/>
                        </a:ext>
                      </a:extLst>
                    </a:gridCol>
                  </a:tblGrid>
                  <a:tr h="3302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100483" r="-200000" b="-538462"/>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200483" r="-100000" b="-538462"/>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300483" b="-538462"/>
                          </a:stretch>
                        </a:blipFill>
                      </a:tcPr>
                    </a:tc>
                    <a:extLst>
                      <a:ext uri="{0D108BD9-81ED-4DB2-BD59-A6C34878D82A}">
                        <a16:rowId xmlns:a16="http://schemas.microsoft.com/office/drawing/2014/main" val="2710094524"/>
                      </a:ext>
                    </a:extLst>
                  </a:tr>
                  <a:tr h="330200">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483" t="-100000" r="-300000" b="-438462"/>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商</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03735441"/>
                      </a:ext>
                    </a:extLst>
                  </a:tr>
                  <a:tr h="330200">
                    <a:tc>
                      <a:txBody>
                        <a:bodyPr/>
                        <a:lstStyle/>
                        <a:p>
                          <a:endParaRPr lang="en-US"/>
                        </a:p>
                      </a:txBody>
                      <a:tcPr marL="68580" marR="68580" marT="0" marB="0">
                        <a:lnL>
                          <a:noFill/>
                        </a:lnL>
                        <a:lnR>
                          <a:noFill/>
                        </a:lnR>
                        <a:lnT>
                          <a:noFill/>
                        </a:lnT>
                        <a:lnB>
                          <a:noFill/>
                        </a:lnB>
                        <a:blipFill>
                          <a:blip r:embed="rId3"/>
                          <a:stretch>
                            <a:fillRect l="-483" t="-192593" r="-300000" b="-322222"/>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品</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p</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33829262"/>
                      </a:ext>
                    </a:extLst>
                  </a:tr>
                  <a:tr h="330200">
                    <a:tc>
                      <a:txBody>
                        <a:bodyPr/>
                        <a:lstStyle/>
                        <a:p>
                          <a:endParaRPr lang="en-US"/>
                        </a:p>
                      </a:txBody>
                      <a:tcPr marL="68580" marR="68580" marT="0" marB="0">
                        <a:lnL>
                          <a:noFill/>
                        </a:lnL>
                        <a:lnR>
                          <a:noFill/>
                        </a:lnR>
                        <a:lnT>
                          <a:noFill/>
                        </a:lnT>
                        <a:lnB>
                          <a:noFill/>
                        </a:lnB>
                        <a:blipFill>
                          <a:blip r:embed="rId3"/>
                          <a:stretch>
                            <a:fillRect l="-483" t="-303846" r="-300000" b="-234615"/>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和</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h</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74703333"/>
                      </a:ext>
                    </a:extLst>
                  </a:tr>
                  <a:tr h="330200">
                    <a:tc>
                      <a:txBody>
                        <a:bodyPr/>
                        <a:lstStyle/>
                        <a:p>
                          <a:endParaRPr lang="en-US"/>
                        </a:p>
                      </a:txBody>
                      <a:tcPr marL="68580" marR="68580" marT="0" marB="0">
                        <a:lnL>
                          <a:noFill/>
                        </a:lnL>
                        <a:lnR>
                          <a:noFill/>
                        </a:lnR>
                        <a:lnT>
                          <a:noFill/>
                        </a:lnT>
                        <a:lnB>
                          <a:noFill/>
                        </a:lnB>
                        <a:blipFill>
                          <a:blip r:embed="rId3"/>
                          <a:stretch>
                            <a:fillRect l="-483" t="-403846" r="-300000" b="-134615"/>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f</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73190898"/>
                      </a:ext>
                    </a:extLst>
                  </a:tr>
                  <a:tr h="330200">
                    <a:tc>
                      <a:txBody>
                        <a:bodyPr/>
                        <a:lstStyle/>
                        <a:p>
                          <a:endParaRPr lang="en-US"/>
                        </a:p>
                      </a:txBody>
                      <a:tcPr marL="68580" marR="68580" marT="0" marB="0">
                        <a:lnL>
                          <a:noFill/>
                        </a:lnL>
                        <a:lnR>
                          <a:noFill/>
                        </a:lnR>
                        <a:lnT>
                          <a:noFill/>
                        </a:lnT>
                        <a:lnB>
                          <a:noFill/>
                        </a:lnB>
                        <a:blipFill>
                          <a:blip r:embed="rId3"/>
                          <a:stretch>
                            <a:fillRect l="-483" t="-503846" r="-300000" b="-34615"/>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w</a:t>
                          </a:r>
                        </a:p>
                      </a:txBody>
                      <a:tcPr marL="68580" marR="68580" marT="0" marB="0">
                        <a:lnL>
                          <a:noFill/>
                        </a:lnL>
                        <a:lnR>
                          <a:noFill/>
                        </a:lnR>
                        <a:lnT>
                          <a:noFill/>
                        </a:lnT>
                        <a:lnB>
                          <a:noFill/>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中</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87418826"/>
                      </a:ext>
                    </a:extLst>
                  </a:tr>
                </a:tbl>
              </a:graphicData>
            </a:graphic>
          </p:graphicFrame>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
        <p:nvSpPr>
          <p:cNvPr id="8" name="Rectangle 7">
            <a:extLst>
              <a:ext uri="{FF2B5EF4-FFF2-40B4-BE49-F238E27FC236}">
                <a16:creationId xmlns:a16="http://schemas.microsoft.com/office/drawing/2014/main" id="{7C7CC5FD-B6DD-E14C-8427-8265CB7BBDA4}"/>
              </a:ext>
            </a:extLst>
          </p:cNvPr>
          <p:cNvSpPr/>
          <p:nvPr/>
        </p:nvSpPr>
        <p:spPr>
          <a:xfrm>
            <a:off x="4414289" y="1794369"/>
            <a:ext cx="3363421"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6-1 CRF++</a:t>
            </a:r>
            <a:r>
              <a:rPr lang="en-US" b="1" dirty="0" err="1">
                <a:latin typeface="SimSun" panose="02010600030101010101" pitchFamily="2" charset="-122"/>
                <a:ea typeface="SimSun" panose="02010600030101010101" pitchFamily="2" charset="-122"/>
                <a:cs typeface="Times New Roman" panose="02020603050405020304" pitchFamily="18" charset="0"/>
              </a:rPr>
              <a:t>特征模板索引方式</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5896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6.3.3 CRF++</a:t>
            </a:r>
            <a:r>
              <a:rPr lang="zh-CN" altLang="en-US" b="1" dirty="0"/>
              <a:t>特征模板</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CBD4E529-EF53-344C-954A-5589AEFD0BCE}"/>
              </a:ext>
            </a:extLst>
          </p:cNvPr>
          <p:cNvSpPr/>
          <p:nvPr/>
        </p:nvSpPr>
        <p:spPr>
          <a:xfrm>
            <a:off x="3048000" y="1916898"/>
            <a:ext cx="6096000" cy="3562514"/>
          </a:xfrm>
          <a:prstGeom prst="rect">
            <a:avLst/>
          </a:prstGeom>
        </p:spPr>
        <p:txBody>
          <a:bodyPr>
            <a:spAutoFit/>
          </a:bodyPr>
          <a:lstStyle/>
          <a:p>
            <a:pPr>
              <a:spcBef>
                <a:spcPts val="900"/>
              </a:spcBef>
              <a:spcAft>
                <a:spcPts val="900"/>
              </a:spcAft>
            </a:pPr>
            <a:r>
              <a:rPr lang="en-US" sz="2000" dirty="0" err="1">
                <a:latin typeface="Cambria" panose="02040503050406030204" pitchFamily="18" charset="0"/>
                <a:ea typeface="SimSun" panose="02010600030101010101" pitchFamily="2" charset="-122"/>
                <a:cs typeface="Times New Roman" panose="02020603050405020304" pitchFamily="18" charset="0"/>
              </a:rPr>
              <a:t>HanLP</a:t>
            </a:r>
            <a:r>
              <a:rPr lang="zh-CN" altLang="en-US" sz="2000" dirty="0">
                <a:latin typeface="Cambria" panose="02040503050406030204" pitchFamily="18" charset="0"/>
                <a:ea typeface="SimSun" panose="02010600030101010101" pitchFamily="2" charset="-122"/>
                <a:cs typeface="Times New Roman" panose="02020603050405020304" pitchFamily="18" charset="0"/>
              </a:rPr>
              <a:t>默认的中文分词特征模板为：</a:t>
            </a:r>
            <a:endParaRPr lang="en-US" sz="2000" dirty="0">
              <a:latin typeface="Cambria" panose="02040503050406030204" pitchFamily="18" charset="0"/>
              <a:ea typeface="SimSun" panose="02010600030101010101" pitchFamily="2" charset="-122"/>
              <a:cs typeface="Times New Roman" panose="02020603050405020304" pitchFamily="18" charset="0"/>
            </a:endParaRPr>
          </a:p>
          <a:p>
            <a:pPr latinLnBrk="1">
              <a:spcAft>
                <a:spcPts val="1000"/>
              </a:spcAft>
            </a:pPr>
            <a:r>
              <a:rPr lang="en-US" dirty="0">
                <a:latin typeface="Consolas" panose="020B0609020204030204" pitchFamily="49" charset="0"/>
                <a:ea typeface="SimSun" panose="02010600030101010101" pitchFamily="2" charset="-122"/>
                <a:cs typeface="Times New Roman" panose="02020603050405020304" pitchFamily="18" charset="0"/>
              </a:rPr>
              <a:t># Unigram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U0:%x[-1,0]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U1:%x[0,0]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U2:%x[1,0]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U3:%x[-2,0]%x[-1,0]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U4:%x[-1,0]%x[0,0]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U5:%x[0,0]%x[1,0]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U6:%x[1,0]%x[2,0]</a:t>
            </a: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Bigram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B</a:t>
            </a:r>
          </a:p>
        </p:txBody>
      </p:sp>
    </p:spTree>
    <p:extLst>
      <p:ext uri="{BB962C8B-B14F-4D97-AF65-F5344CB8AC3E}">
        <p14:creationId xmlns:p14="http://schemas.microsoft.com/office/powerpoint/2010/main" val="205347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6.3.4 CRF++</a:t>
            </a:r>
            <a:r>
              <a:rPr lang="en-US" b="1" dirty="0" err="1"/>
              <a:t>命令行训练</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CA8228B2-4156-1448-944B-D05E09C21373}"/>
                  </a:ext>
                </a:extLst>
              </p:cNvPr>
              <p:cNvGraphicFramePr>
                <a:graphicFrameLocks noGrp="1"/>
              </p:cNvGraphicFramePr>
              <p:nvPr>
                <p:extLst>
                  <p:ext uri="{D42A27DB-BD31-4B8C-83A1-F6EECF244321}">
                    <p14:modId xmlns:p14="http://schemas.microsoft.com/office/powerpoint/2010/main" val="1751004907"/>
                  </p:ext>
                </p:extLst>
              </p:nvPr>
            </p:nvGraphicFramePr>
            <p:xfrm>
              <a:off x="756007" y="1342141"/>
              <a:ext cx="10515600" cy="4876800"/>
            </p:xfrm>
            <a:graphic>
              <a:graphicData uri="http://schemas.openxmlformats.org/drawingml/2006/table">
                <a:tbl>
                  <a:tblPr firstRow="1" firstCol="1" lastRow="1" lastCol="1"/>
                  <a:tblGrid>
                    <a:gridCol w="5257800">
                      <a:extLst>
                        <a:ext uri="{9D8B030D-6E8A-4147-A177-3AD203B41FA5}">
                          <a16:colId xmlns:a16="http://schemas.microsoft.com/office/drawing/2014/main" val="2723517311"/>
                        </a:ext>
                      </a:extLst>
                    </a:gridCol>
                    <a:gridCol w="5257800">
                      <a:extLst>
                        <a:ext uri="{9D8B030D-6E8A-4147-A177-3AD203B41FA5}">
                          <a16:colId xmlns:a16="http://schemas.microsoft.com/office/drawing/2014/main" val="2003556160"/>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参数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说明</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160873"/>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-f, --freq=INT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特征的最低频次，低于该阈值的特征将被舍弃（默认</a:t>
                          </a:r>
                          <a:r>
                            <a:rPr lang="en-US" sz="2000">
                              <a:effectLst/>
                              <a:latin typeface="Cambria" panose="02040503050406030204" pitchFamily="18" charset="0"/>
                              <a:ea typeface="SimSun" panose="02010600030101010101" pitchFamily="2" charset="-122"/>
                              <a:cs typeface="Times New Roman" panose="02020603050405020304" pitchFamily="18" charset="0"/>
                            </a:rPr>
                            <a:t>1</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37301052"/>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-m, --maxiter=INT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LBFGS</a:t>
                          </a:r>
                          <a:r>
                            <a:rPr lang="zh-CN" sz="2000">
                              <a:effectLst/>
                              <a:latin typeface="Cambria" panose="02040503050406030204" pitchFamily="18" charset="0"/>
                              <a:ea typeface="SimSun" panose="02010600030101010101" pitchFamily="2" charset="-122"/>
                              <a:cs typeface="Times New Roman" panose="02020603050405020304" pitchFamily="18" charset="0"/>
                            </a:rPr>
                            <a:t>算法最大迭代次数（默认</a:t>
                          </a:r>
                          <a:r>
                            <a:rPr lang="en-US" sz="2000">
                              <a:effectLst/>
                              <a:latin typeface="Cambria" panose="02040503050406030204" pitchFamily="18" charset="0"/>
                              <a:ea typeface="SimSun" panose="02010600030101010101" pitchFamily="2" charset="-122"/>
                              <a:cs typeface="Times New Roman" panose="02020603050405020304" pitchFamily="18" charset="0"/>
                            </a:rPr>
                            <a:t>10 k</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52417730"/>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 --cost=FLOAT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惩罚因子，即式</a:t>
                          </a:r>
                          <a:r>
                            <a:rPr lang="en-US" sz="2000">
                              <a:effectLst/>
                              <a:latin typeface="Cambria" panose="02040503050406030204" pitchFamily="18" charset="0"/>
                              <a:ea typeface="SimSun" panose="02010600030101010101" pitchFamily="2" charset="-122"/>
                              <a:cs typeface="Times New Roman" panose="02020603050405020304" pitchFamily="18" charset="0"/>
                            </a:rPr>
                            <a:t>(6.7) </a:t>
                          </a:r>
                          <a:r>
                            <a:rPr lang="zh-CN" sz="2000">
                              <a:effectLst/>
                              <a:latin typeface="Cambria" panose="02040503050406030204" pitchFamily="18" charset="0"/>
                              <a:ea typeface="SimSun" panose="02010600030101010101" pitchFamily="2" charset="-122"/>
                              <a:cs typeface="Times New Roman" panose="02020603050405020304" pitchFamily="18" charset="0"/>
                            </a:rPr>
                            <a:t>中的</a:t>
                          </a:r>
                          <a14:m>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oMath>
                          </a14:m>
                          <a:r>
                            <a:rPr lang="zh-CN" sz="2000">
                              <a:effectLst/>
                              <a:latin typeface="Cambria" panose="02040503050406030204" pitchFamily="18" charset="0"/>
                              <a:ea typeface="SimSun" panose="02010600030101010101" pitchFamily="2" charset="-122"/>
                              <a:cs typeface="Times New Roman" panose="02020603050405020304" pitchFamily="18" charset="0"/>
                            </a:rPr>
                            <a:t>（默认</a:t>
                          </a:r>
                          <a:r>
                            <a:rPr lang="en-US" sz="2000">
                              <a:effectLst/>
                              <a:latin typeface="Cambria" panose="02040503050406030204" pitchFamily="18" charset="0"/>
                              <a:ea typeface="SimSun" panose="02010600030101010101" pitchFamily="2" charset="-122"/>
                              <a:cs typeface="Times New Roman" panose="02020603050405020304" pitchFamily="18" charset="0"/>
                            </a:rPr>
                            <a:t>1.0</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767125061"/>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-e, --eta=FLOAT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算法终止条件，当两次迭代</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𝓁</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的差异小于该阈值时算法终止（默认</a:t>
                          </a:r>
                          <a:r>
                            <a:rPr lang="en-US" sz="2000">
                              <a:effectLst/>
                              <a:latin typeface="Cambria" panose="02040503050406030204" pitchFamily="18" charset="0"/>
                              <a:ea typeface="SimSun" panose="02010600030101010101" pitchFamily="2" charset="-122"/>
                              <a:cs typeface="Times New Roman" panose="02020603050405020304" pitchFamily="18" charset="0"/>
                            </a:rPr>
                            <a:t> 0.000 1</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038630274"/>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 --convert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将文本格式的模型转为二进制格式</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56386148"/>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-t, --textmodel</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是否同时输出文本格式的模型，以供</a:t>
                          </a:r>
                          <a:r>
                            <a:rPr lang="en-US" sz="2000">
                              <a:effectLst/>
                              <a:latin typeface="Cambria" panose="02040503050406030204" pitchFamily="18" charset="0"/>
                              <a:ea typeface="SimSun" panose="02010600030101010101" pitchFamily="2" charset="-122"/>
                              <a:cs typeface="Times New Roman" panose="02020603050405020304" pitchFamily="18" charset="0"/>
                            </a:rPr>
                            <a:t>HanLP</a:t>
                          </a:r>
                          <a:r>
                            <a:rPr lang="zh-CN" sz="2000">
                              <a:effectLst/>
                              <a:latin typeface="Cambria" panose="02040503050406030204" pitchFamily="18" charset="0"/>
                              <a:ea typeface="SimSun" panose="02010600030101010101" pitchFamily="2" charset="-122"/>
                              <a:cs typeface="Times New Roman" panose="02020603050405020304" pitchFamily="18" charset="0"/>
                            </a:rPr>
                            <a:t>使用</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760502407"/>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-a, --algorithm=(CRF|MIRA)</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训练算法，</a:t>
                          </a:r>
                          <a:r>
                            <a:rPr lang="en-US" sz="2000">
                              <a:effectLst/>
                              <a:latin typeface="Cambria" panose="02040503050406030204" pitchFamily="18" charset="0"/>
                              <a:ea typeface="SimSun" panose="02010600030101010101" pitchFamily="2" charset="-122"/>
                              <a:cs typeface="Times New Roman" panose="02020603050405020304" pitchFamily="18" charset="0"/>
                            </a:rPr>
                            <a:t>LBFGS</a:t>
                          </a:r>
                          <a:r>
                            <a:rPr lang="en-US" sz="2000">
                              <a:effectLst/>
                              <a:latin typeface="SimSun" panose="02010600030101010101" pitchFamily="2" charset="-122"/>
                              <a:ea typeface="SimSun" panose="02010600030101010101" pitchFamily="2" charset="-122"/>
                              <a:cs typeface="Times New Roman" panose="02020603050405020304" pitchFamily="18" charset="0"/>
                            </a:rPr>
                            <a:t>或</a:t>
                          </a:r>
                          <a:r>
                            <a:rPr lang="en-US" sz="2000">
                              <a:effectLst/>
                              <a:latin typeface="Cambria" panose="02040503050406030204" pitchFamily="18" charset="0"/>
                              <a:ea typeface="SimSun" panose="02010600030101010101" pitchFamily="2" charset="-122"/>
                              <a:cs typeface="Times New Roman" panose="02020603050405020304" pitchFamily="18" charset="0"/>
                            </a:rPr>
                            <a:t>MIRA</a:t>
                          </a:r>
                        </a:p>
                      </a:txBody>
                      <a:tcPr marL="68580" marR="68580" marT="0" marB="0">
                        <a:lnL>
                          <a:noFill/>
                        </a:lnL>
                        <a:lnR>
                          <a:noFill/>
                        </a:lnR>
                        <a:lnT>
                          <a:noFill/>
                        </a:lnT>
                        <a:lnB>
                          <a:noFill/>
                        </a:lnB>
                      </a:tcPr>
                    </a:tc>
                    <a:extLst>
                      <a:ext uri="{0D108BD9-81ED-4DB2-BD59-A6C34878D82A}">
                        <a16:rowId xmlns:a16="http://schemas.microsoft.com/office/drawing/2014/main" val="2923887"/>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-p, --thread=INT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训练线程数（默认</a:t>
                          </a:r>
                          <a:r>
                            <a:rPr lang="en-US" sz="2000">
                              <a:effectLst/>
                              <a:latin typeface="Cambria" panose="02040503050406030204" pitchFamily="18" charset="0"/>
                              <a:ea typeface="SimSun" panose="02010600030101010101" pitchFamily="2" charset="-122"/>
                              <a:cs typeface="Times New Roman" panose="02020603050405020304" pitchFamily="18" charset="0"/>
                            </a:rPr>
                            <a:t>CPU</a:t>
                          </a:r>
                          <a:r>
                            <a:rPr lang="zh-CN" sz="2000">
                              <a:effectLst/>
                              <a:latin typeface="Cambria" panose="02040503050406030204" pitchFamily="18" charset="0"/>
                              <a:ea typeface="SimSun" panose="02010600030101010101" pitchFamily="2" charset="-122"/>
                              <a:cs typeface="Times New Roman" panose="02020603050405020304" pitchFamily="18" charset="0"/>
                            </a:rPr>
                            <a:t>核心数）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08195390"/>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 --shrinking-size=INT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特征需稳定至少该阈值次，否则会被舍弃，仅用于</a:t>
                          </a:r>
                          <a:r>
                            <a:rPr lang="en-US" sz="2000">
                              <a:effectLst/>
                              <a:latin typeface="Cambria" panose="02040503050406030204" pitchFamily="18" charset="0"/>
                              <a:ea typeface="SimSun" panose="02010600030101010101" pitchFamily="2" charset="-122"/>
                              <a:cs typeface="Times New Roman" panose="02020603050405020304" pitchFamily="18" charset="0"/>
                            </a:rPr>
                            <a:t>MIRA</a:t>
                          </a:r>
                          <a:r>
                            <a:rPr lang="zh-CN" sz="2000">
                              <a:effectLst/>
                              <a:latin typeface="Cambria" panose="02040503050406030204" pitchFamily="18" charset="0"/>
                              <a:ea typeface="SimSun" panose="02010600030101010101" pitchFamily="2" charset="-122"/>
                              <a:cs typeface="Times New Roman" panose="02020603050405020304" pitchFamily="18" charset="0"/>
                            </a:rPr>
                            <a:t>算法（默认</a:t>
                          </a:r>
                          <a:r>
                            <a:rPr lang="en-US" sz="2000">
                              <a:effectLst/>
                              <a:latin typeface="Cambria" panose="02040503050406030204" pitchFamily="18" charset="0"/>
                              <a:ea typeface="SimSun" panose="02010600030101010101" pitchFamily="2" charset="-122"/>
                              <a:cs typeface="Times New Roman" panose="02020603050405020304" pitchFamily="18" charset="0"/>
                            </a:rPr>
                            <a:t>20</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53807318"/>
                      </a:ext>
                    </a:extLst>
                  </a:tr>
                  <a:tr h="28321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-v, --version</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显示版本号</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81682869"/>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 --help</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显示帮助信息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65947937"/>
                      </a:ext>
                    </a:extLst>
                  </a:tr>
                </a:tbl>
              </a:graphicData>
            </a:graphic>
          </p:graphicFrame>
        </mc:Choice>
        <mc:Fallback xmlns="">
          <p:graphicFrame>
            <p:nvGraphicFramePr>
              <p:cNvPr id="6" name="Table 5">
                <a:extLst>
                  <a:ext uri="{FF2B5EF4-FFF2-40B4-BE49-F238E27FC236}">
                    <a16:creationId xmlns:a16="http://schemas.microsoft.com/office/drawing/2014/main" id="{CA8228B2-4156-1448-944B-D05E09C21373}"/>
                  </a:ext>
                </a:extLst>
              </p:cNvPr>
              <p:cNvGraphicFramePr>
                <a:graphicFrameLocks noGrp="1"/>
              </p:cNvGraphicFramePr>
              <p:nvPr>
                <p:extLst>
                  <p:ext uri="{D42A27DB-BD31-4B8C-83A1-F6EECF244321}">
                    <p14:modId xmlns:p14="http://schemas.microsoft.com/office/powerpoint/2010/main" val="1751004907"/>
                  </p:ext>
                </p:extLst>
              </p:nvPr>
            </p:nvGraphicFramePr>
            <p:xfrm>
              <a:off x="756007" y="1342141"/>
              <a:ext cx="10515600" cy="4876800"/>
            </p:xfrm>
            <a:graphic>
              <a:graphicData uri="http://schemas.openxmlformats.org/drawingml/2006/table">
                <a:tbl>
                  <a:tblPr firstRow="1" firstCol="1" lastRow="1" lastCol="1"/>
                  <a:tblGrid>
                    <a:gridCol w="5257800">
                      <a:extLst>
                        <a:ext uri="{9D8B030D-6E8A-4147-A177-3AD203B41FA5}">
                          <a16:colId xmlns:a16="http://schemas.microsoft.com/office/drawing/2014/main" val="2723517311"/>
                        </a:ext>
                      </a:extLst>
                    </a:gridCol>
                    <a:gridCol w="5257800">
                      <a:extLst>
                        <a:ext uri="{9D8B030D-6E8A-4147-A177-3AD203B41FA5}">
                          <a16:colId xmlns:a16="http://schemas.microsoft.com/office/drawing/2014/main" val="2003556160"/>
                        </a:ext>
                      </a:extLst>
                    </a:gridCol>
                  </a:tblGrid>
                  <a:tr h="30480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参数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说明</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160873"/>
                      </a:ext>
                    </a:extLst>
                  </a:tr>
                  <a:tr h="6096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-f, --freq=INT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特征的最低频次，低于该阈值的特征将被舍弃（默认</a:t>
                          </a:r>
                          <a:r>
                            <a:rPr lang="en-US" sz="2000">
                              <a:effectLst/>
                              <a:latin typeface="Cambria" panose="02040503050406030204" pitchFamily="18" charset="0"/>
                              <a:ea typeface="SimSun" panose="02010600030101010101" pitchFamily="2" charset="-122"/>
                              <a:cs typeface="Times New Roman" panose="02020603050405020304" pitchFamily="18" charset="0"/>
                            </a:rPr>
                            <a:t>1</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37301052"/>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-m, --maxiter=INT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LBFGS</a:t>
                          </a:r>
                          <a:r>
                            <a:rPr lang="zh-CN" sz="2000">
                              <a:effectLst/>
                              <a:latin typeface="Cambria" panose="02040503050406030204" pitchFamily="18" charset="0"/>
                              <a:ea typeface="SimSun" panose="02010600030101010101" pitchFamily="2" charset="-122"/>
                              <a:cs typeface="Times New Roman" panose="02020603050405020304" pitchFamily="18" charset="0"/>
                            </a:rPr>
                            <a:t>算法最大迭代次数（默认</a:t>
                          </a:r>
                          <a:r>
                            <a:rPr lang="en-US" sz="2000">
                              <a:effectLst/>
                              <a:latin typeface="Cambria" panose="02040503050406030204" pitchFamily="18" charset="0"/>
                              <a:ea typeface="SimSun" panose="02010600030101010101" pitchFamily="2" charset="-122"/>
                              <a:cs typeface="Times New Roman" panose="02020603050405020304" pitchFamily="18" charset="0"/>
                            </a:rPr>
                            <a:t>10 k</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52417730"/>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 --cost=FLOAT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100242" t="-429167" b="-1154167"/>
                          </a:stretch>
                        </a:blipFill>
                      </a:tcPr>
                    </a:tc>
                    <a:extLst>
                      <a:ext uri="{0D108BD9-81ED-4DB2-BD59-A6C34878D82A}">
                        <a16:rowId xmlns:a16="http://schemas.microsoft.com/office/drawing/2014/main" val="767125061"/>
                      </a:ext>
                    </a:extLst>
                  </a:tr>
                  <a:tr h="6096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-e, --eta=FLOAT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100242" t="-264583" b="-477083"/>
                          </a:stretch>
                        </a:blipFill>
                      </a:tcPr>
                    </a:tc>
                    <a:extLst>
                      <a:ext uri="{0D108BD9-81ED-4DB2-BD59-A6C34878D82A}">
                        <a16:rowId xmlns:a16="http://schemas.microsoft.com/office/drawing/2014/main" val="4038630274"/>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 --convert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将文本格式的模型转为二进制格式</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56386148"/>
                      </a:ext>
                    </a:extLst>
                  </a:tr>
                  <a:tr h="6096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-t, --textmodel</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是否同时输出文本格式的模型，以供</a:t>
                          </a:r>
                          <a:r>
                            <a:rPr lang="en-US" sz="2000">
                              <a:effectLst/>
                              <a:latin typeface="Cambria" panose="02040503050406030204" pitchFamily="18" charset="0"/>
                              <a:ea typeface="SimSun" panose="02010600030101010101" pitchFamily="2" charset="-122"/>
                              <a:cs typeface="Times New Roman" panose="02020603050405020304" pitchFamily="18" charset="0"/>
                            </a:rPr>
                            <a:t>HanLP</a:t>
                          </a:r>
                          <a:r>
                            <a:rPr lang="zh-CN" sz="2000">
                              <a:effectLst/>
                              <a:latin typeface="Cambria" panose="02040503050406030204" pitchFamily="18" charset="0"/>
                              <a:ea typeface="SimSun" panose="02010600030101010101" pitchFamily="2" charset="-122"/>
                              <a:cs typeface="Times New Roman" panose="02020603050405020304" pitchFamily="18" charset="0"/>
                            </a:rPr>
                            <a:t>使用</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760502407"/>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-a, --algorithm=(CRF|MIRA)</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训练算法，</a:t>
                          </a:r>
                          <a:r>
                            <a:rPr lang="en-US" sz="2000">
                              <a:effectLst/>
                              <a:latin typeface="Cambria" panose="02040503050406030204" pitchFamily="18" charset="0"/>
                              <a:ea typeface="SimSun" panose="02010600030101010101" pitchFamily="2" charset="-122"/>
                              <a:cs typeface="Times New Roman" panose="02020603050405020304" pitchFamily="18" charset="0"/>
                            </a:rPr>
                            <a:t>LBFGS</a:t>
                          </a:r>
                          <a:r>
                            <a:rPr lang="en-US" sz="2000">
                              <a:effectLst/>
                              <a:latin typeface="SimSun" panose="02010600030101010101" pitchFamily="2" charset="-122"/>
                              <a:ea typeface="SimSun" panose="02010600030101010101" pitchFamily="2" charset="-122"/>
                              <a:cs typeface="Times New Roman" panose="02020603050405020304" pitchFamily="18" charset="0"/>
                            </a:rPr>
                            <a:t>或</a:t>
                          </a:r>
                          <a:r>
                            <a:rPr lang="en-US" sz="2000">
                              <a:effectLst/>
                              <a:latin typeface="Cambria" panose="02040503050406030204" pitchFamily="18" charset="0"/>
                              <a:ea typeface="SimSun" panose="02010600030101010101" pitchFamily="2" charset="-122"/>
                              <a:cs typeface="Times New Roman" panose="02020603050405020304" pitchFamily="18" charset="0"/>
                            </a:rPr>
                            <a:t>MIRA</a:t>
                          </a:r>
                        </a:p>
                      </a:txBody>
                      <a:tcPr marL="68580" marR="68580" marT="0" marB="0">
                        <a:lnL>
                          <a:noFill/>
                        </a:lnL>
                        <a:lnR>
                          <a:noFill/>
                        </a:lnR>
                        <a:lnT>
                          <a:noFill/>
                        </a:lnT>
                        <a:lnB>
                          <a:noFill/>
                        </a:lnB>
                      </a:tcPr>
                    </a:tc>
                    <a:extLst>
                      <a:ext uri="{0D108BD9-81ED-4DB2-BD59-A6C34878D82A}">
                        <a16:rowId xmlns:a16="http://schemas.microsoft.com/office/drawing/2014/main" val="2923887"/>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-p, --thread=INT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训练线程数（默认</a:t>
                          </a:r>
                          <a:r>
                            <a:rPr lang="en-US" sz="2000">
                              <a:effectLst/>
                              <a:latin typeface="Cambria" panose="02040503050406030204" pitchFamily="18" charset="0"/>
                              <a:ea typeface="SimSun" panose="02010600030101010101" pitchFamily="2" charset="-122"/>
                              <a:cs typeface="Times New Roman" panose="02020603050405020304" pitchFamily="18" charset="0"/>
                            </a:rPr>
                            <a:t>CPU</a:t>
                          </a:r>
                          <a:r>
                            <a:rPr lang="zh-CN" sz="2000">
                              <a:effectLst/>
                              <a:latin typeface="Cambria" panose="02040503050406030204" pitchFamily="18" charset="0"/>
                              <a:ea typeface="SimSun" panose="02010600030101010101" pitchFamily="2" charset="-122"/>
                              <a:cs typeface="Times New Roman" panose="02020603050405020304" pitchFamily="18" charset="0"/>
                            </a:rPr>
                            <a:t>核心数）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08195390"/>
                      </a:ext>
                    </a:extLst>
                  </a:tr>
                  <a:tr h="6096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 --shrinking-size=INT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特征需稳定至少该阈值次，否则会被舍弃，仅用于</a:t>
                          </a:r>
                          <a:r>
                            <a:rPr lang="en-US" sz="2000">
                              <a:effectLst/>
                              <a:latin typeface="Cambria" panose="02040503050406030204" pitchFamily="18" charset="0"/>
                              <a:ea typeface="SimSun" panose="02010600030101010101" pitchFamily="2" charset="-122"/>
                              <a:cs typeface="Times New Roman" panose="02020603050405020304" pitchFamily="18" charset="0"/>
                            </a:rPr>
                            <a:t>MIRA</a:t>
                          </a:r>
                          <a:r>
                            <a:rPr lang="zh-CN" sz="2000">
                              <a:effectLst/>
                              <a:latin typeface="Cambria" panose="02040503050406030204" pitchFamily="18" charset="0"/>
                              <a:ea typeface="SimSun" panose="02010600030101010101" pitchFamily="2" charset="-122"/>
                              <a:cs typeface="Times New Roman" panose="02020603050405020304" pitchFamily="18" charset="0"/>
                            </a:rPr>
                            <a:t>算法（默认</a:t>
                          </a:r>
                          <a:r>
                            <a:rPr lang="en-US" sz="2000">
                              <a:effectLst/>
                              <a:latin typeface="Cambria" panose="02040503050406030204" pitchFamily="18" charset="0"/>
                              <a:ea typeface="SimSun" panose="02010600030101010101" pitchFamily="2" charset="-122"/>
                              <a:cs typeface="Times New Roman" panose="02020603050405020304" pitchFamily="18" charset="0"/>
                            </a:rPr>
                            <a:t>20</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53807318"/>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-v, --version</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显示版本号</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81682869"/>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 --help</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显示帮助信息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65947937"/>
                      </a:ext>
                    </a:extLst>
                  </a:tr>
                </a:tbl>
              </a:graphicData>
            </a:graphic>
          </p:graphicFrame>
        </mc:Fallback>
      </mc:AlternateContent>
    </p:spTree>
    <p:extLst>
      <p:ext uri="{BB962C8B-B14F-4D97-AF65-F5344CB8AC3E}">
        <p14:creationId xmlns:p14="http://schemas.microsoft.com/office/powerpoint/2010/main" val="2786290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6.3.5 CRF++</a:t>
            </a:r>
            <a:r>
              <a:rPr lang="en-US" b="1" dirty="0" err="1"/>
              <a:t>模型格式</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sz="3600" dirty="0">
                <a:latin typeface="Cambria" panose="02040503050406030204" pitchFamily="18" charset="0"/>
                <a:cs typeface="Times New Roman" panose="02020603050405020304" pitchFamily="18" charset="0"/>
              </a:rPr>
              <a:t>文件头：</a:t>
            </a:r>
            <a:endParaRPr lang="en-US" sz="3600" dirty="0">
              <a:latin typeface="Cambria" panose="02040503050406030204" pitchFamily="18" charset="0"/>
              <a:cs typeface="Times New Roman" panose="02020603050405020304" pitchFamily="18" charset="0"/>
            </a:endParaRPr>
          </a:p>
          <a:p>
            <a:pPr marL="0" indent="0" latinLnBrk="1">
              <a:spcAft>
                <a:spcPts val="1000"/>
              </a:spcAft>
              <a:buNone/>
            </a:pPr>
            <a:r>
              <a:rPr lang="en-US" sz="3200" dirty="0">
                <a:latin typeface="Consolas" panose="020B0609020204030204" pitchFamily="49" charset="0"/>
                <a:cs typeface="Times New Roman" panose="02020603050405020304" pitchFamily="18" charset="0"/>
              </a:rPr>
              <a:t>version: 100</a:t>
            </a:r>
            <a:br>
              <a:rPr lang="en-US" sz="3200" dirty="0">
                <a:latin typeface="Consolas" panose="020B0609020204030204" pitchFamily="49" charset="0"/>
                <a:cs typeface="Times New Roman" panose="02020603050405020304" pitchFamily="18" charset="0"/>
              </a:rPr>
            </a:br>
            <a:r>
              <a:rPr lang="en-US" sz="3200" dirty="0">
                <a:latin typeface="Consolas" panose="020B0609020204030204" pitchFamily="49" charset="0"/>
                <a:cs typeface="Times New Roman" panose="02020603050405020304" pitchFamily="18" charset="0"/>
              </a:rPr>
              <a:t>cost-factor: 1</a:t>
            </a:r>
            <a:br>
              <a:rPr lang="en-US" sz="3200" dirty="0">
                <a:latin typeface="Consolas" panose="020B0609020204030204" pitchFamily="49" charset="0"/>
                <a:cs typeface="Times New Roman" panose="02020603050405020304" pitchFamily="18" charset="0"/>
              </a:rPr>
            </a:br>
            <a:r>
              <a:rPr lang="en-US" sz="3200" dirty="0" err="1">
                <a:latin typeface="Consolas" panose="020B0609020204030204" pitchFamily="49" charset="0"/>
                <a:cs typeface="Times New Roman" panose="02020603050405020304" pitchFamily="18" charset="0"/>
              </a:rPr>
              <a:t>maxid</a:t>
            </a:r>
            <a:r>
              <a:rPr lang="en-US" sz="3200" dirty="0">
                <a:latin typeface="Consolas" panose="020B0609020204030204" pitchFamily="49" charset="0"/>
                <a:cs typeface="Times New Roman" panose="02020603050405020304" pitchFamily="18" charset="0"/>
              </a:rPr>
              <a:t>: 44</a:t>
            </a:r>
            <a:br>
              <a:rPr lang="en-US" sz="3200" dirty="0">
                <a:latin typeface="Consolas" panose="020B0609020204030204" pitchFamily="49" charset="0"/>
                <a:cs typeface="Times New Roman" panose="02020603050405020304" pitchFamily="18" charset="0"/>
              </a:rPr>
            </a:br>
            <a:r>
              <a:rPr lang="en-US" sz="3200" dirty="0" err="1">
                <a:latin typeface="Consolas" panose="020B0609020204030204" pitchFamily="49" charset="0"/>
                <a:cs typeface="Times New Roman" panose="02020603050405020304" pitchFamily="18" charset="0"/>
              </a:rPr>
              <a:t>xsize</a:t>
            </a:r>
            <a:r>
              <a:rPr lang="en-US" sz="3200" dirty="0">
                <a:latin typeface="Consolas" panose="020B0609020204030204" pitchFamily="49" charset="0"/>
                <a:cs typeface="Times New Roman" panose="02020603050405020304" pitchFamily="18" charset="0"/>
              </a:rPr>
              <a:t>: 1</a:t>
            </a:r>
          </a:p>
          <a:p>
            <a:pPr latinLnBrk="1">
              <a:spcAft>
                <a:spcPts val="1000"/>
              </a:spcAft>
            </a:pPr>
            <a:endParaRPr lang="en-US" sz="3200" dirty="0">
              <a:latin typeface="Consolas" panose="020B0609020204030204" pitchFamily="49"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425403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6.3.5 CRF++</a:t>
            </a:r>
            <a:r>
              <a:rPr lang="en-US" b="1" dirty="0" err="1"/>
              <a:t>模型格式</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sz="4000" dirty="0">
                <a:latin typeface="Cambria" panose="02040503050406030204" pitchFamily="18" charset="0"/>
                <a:cs typeface="Times New Roman" panose="02020603050405020304" pitchFamily="18" charset="0"/>
              </a:rPr>
              <a:t>标注集：</a:t>
            </a:r>
            <a:endParaRPr lang="en-US" sz="4000" dirty="0">
              <a:latin typeface="Cambria" panose="02040503050406030204" pitchFamily="18" charset="0"/>
              <a:cs typeface="Times New Roman" panose="02020603050405020304" pitchFamily="18" charset="0"/>
            </a:endParaRPr>
          </a:p>
          <a:p>
            <a:pPr marL="0" indent="0" latinLnBrk="1">
              <a:spcAft>
                <a:spcPts val="1000"/>
              </a:spcAft>
              <a:buNone/>
            </a:pPr>
            <a:r>
              <a:rPr lang="en-US" sz="3600" dirty="0">
                <a:latin typeface="Consolas" panose="020B0609020204030204" pitchFamily="49" charset="0"/>
                <a:cs typeface="Times New Roman" panose="02020603050405020304" pitchFamily="18" charset="0"/>
              </a:rPr>
              <a:t>B</a:t>
            </a:r>
            <a:br>
              <a:rPr lang="en-US" sz="3600" dirty="0">
                <a:latin typeface="Consolas" panose="020B0609020204030204" pitchFamily="49" charset="0"/>
                <a:cs typeface="Times New Roman" panose="02020603050405020304" pitchFamily="18" charset="0"/>
              </a:rPr>
            </a:br>
            <a:r>
              <a:rPr lang="en-US" sz="3600" dirty="0">
                <a:latin typeface="Consolas" panose="020B0609020204030204" pitchFamily="49" charset="0"/>
                <a:cs typeface="Times New Roman" panose="02020603050405020304" pitchFamily="18" charset="0"/>
              </a:rPr>
              <a:t>E</a:t>
            </a:r>
            <a:br>
              <a:rPr lang="en-US" sz="3600" dirty="0">
                <a:latin typeface="Consolas" panose="020B0609020204030204" pitchFamily="49" charset="0"/>
                <a:cs typeface="Times New Roman" panose="02020603050405020304" pitchFamily="18" charset="0"/>
              </a:rPr>
            </a:br>
            <a:r>
              <a:rPr lang="en-US" sz="3600" dirty="0">
                <a:latin typeface="Consolas" panose="020B0609020204030204" pitchFamily="49" charset="0"/>
                <a:cs typeface="Times New Roman" panose="02020603050405020304" pitchFamily="18" charset="0"/>
              </a:rPr>
              <a:t>M</a:t>
            </a:r>
            <a:br>
              <a:rPr lang="en-US" sz="3600" dirty="0">
                <a:latin typeface="Consolas" panose="020B0609020204030204" pitchFamily="49" charset="0"/>
                <a:cs typeface="Times New Roman" panose="02020603050405020304" pitchFamily="18" charset="0"/>
              </a:rPr>
            </a:br>
            <a:r>
              <a:rPr lang="en-US" sz="3600" dirty="0">
                <a:latin typeface="Consolas" panose="020B0609020204030204" pitchFamily="49" charset="0"/>
                <a:cs typeface="Times New Roman" panose="02020603050405020304" pitchFamily="18" charset="0"/>
              </a:rPr>
              <a:t>S</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204981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6.3.5 CRF++</a:t>
            </a:r>
            <a:r>
              <a:rPr lang="en-US" b="1" dirty="0" err="1"/>
              <a:t>模型格式</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lnSpcReduction="10000"/>
          </a:bodyPr>
          <a:lstStyle/>
          <a:p>
            <a:pPr>
              <a:spcBef>
                <a:spcPts val="900"/>
              </a:spcBef>
              <a:spcAft>
                <a:spcPts val="900"/>
              </a:spcAft>
            </a:pPr>
            <a:r>
              <a:rPr lang="zh-CN" altLang="en-US" sz="4400" dirty="0">
                <a:latin typeface="Cambria" panose="02040503050406030204" pitchFamily="18" charset="0"/>
                <a:cs typeface="Times New Roman" panose="02020603050405020304" pitchFamily="18" charset="0"/>
              </a:rPr>
              <a:t>特征模板：</a:t>
            </a:r>
            <a:endParaRPr lang="en-US" sz="4400" dirty="0">
              <a:latin typeface="Cambria" panose="02040503050406030204" pitchFamily="18" charset="0"/>
              <a:cs typeface="Times New Roman" panose="02020603050405020304" pitchFamily="18" charset="0"/>
            </a:endParaRPr>
          </a:p>
          <a:p>
            <a:pPr marL="0" indent="0" latinLnBrk="1">
              <a:spcAft>
                <a:spcPts val="1000"/>
              </a:spcAft>
              <a:buNone/>
            </a:pPr>
            <a:r>
              <a:rPr lang="en-US" sz="4000" dirty="0">
                <a:latin typeface="Consolas" panose="020B0609020204030204" pitchFamily="49" charset="0"/>
                <a:cs typeface="Times New Roman" panose="02020603050405020304" pitchFamily="18" charset="0"/>
              </a:rPr>
              <a:t>U0:%x[-1,0]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U1:%x[0,0]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U2:%x[1,0]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U3:%x[-1,0]%x[0,0]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U4:%x[0,0]%x[1,0]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U5:%x[-1,0]%x[1,0]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B</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6514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6.3.5 CRF++</a:t>
            </a:r>
            <a:r>
              <a:rPr lang="en-US" b="1" dirty="0" err="1"/>
              <a:t>模型格式</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lnSpcReduction="20000"/>
          </a:bodyPr>
          <a:lstStyle/>
          <a:p>
            <a:pPr>
              <a:spcBef>
                <a:spcPts val="900"/>
              </a:spcBef>
              <a:spcAft>
                <a:spcPts val="900"/>
              </a:spcAft>
            </a:pPr>
            <a:r>
              <a:rPr lang="zh-CN" altLang="en-US" sz="4800" dirty="0">
                <a:latin typeface="Cambria" panose="02040503050406030204" pitchFamily="18" charset="0"/>
                <a:cs typeface="Times New Roman" panose="02020603050405020304" pitchFamily="18" charset="0"/>
              </a:rPr>
              <a:t>特征：</a:t>
            </a:r>
            <a:endParaRPr lang="en-US" sz="4800" dirty="0">
              <a:latin typeface="Cambria" panose="02040503050406030204" pitchFamily="18" charset="0"/>
              <a:cs typeface="Times New Roman" panose="02020603050405020304" pitchFamily="18" charset="0"/>
            </a:endParaRPr>
          </a:p>
          <a:p>
            <a:pPr marL="0" indent="0" latinLnBrk="1">
              <a:spcAft>
                <a:spcPts val="1000"/>
              </a:spcAft>
              <a:buNone/>
            </a:pPr>
            <a:r>
              <a:rPr lang="en-US" sz="4400" dirty="0">
                <a:latin typeface="Consolas" panose="020B0609020204030204" pitchFamily="49" charset="0"/>
                <a:cs typeface="Times New Roman" panose="02020603050405020304" pitchFamily="18" charset="0"/>
              </a:rPr>
              <a:t>0 B</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16 U0:_B-1</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20 U0:</a:t>
            </a:r>
            <a:r>
              <a:rPr lang="en-US" sz="4400" dirty="0">
                <a:cs typeface="Times New Roman" panose="02020603050405020304" pitchFamily="18" charset="0"/>
              </a:rPr>
              <a:t>和</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24 U0:</a:t>
            </a:r>
            <a:r>
              <a:rPr lang="en-US" sz="4400" dirty="0">
                <a:cs typeface="Times New Roman" panose="02020603050405020304" pitchFamily="18" charset="0"/>
              </a:rPr>
              <a:t>服</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28 U1:</a:t>
            </a:r>
            <a:r>
              <a:rPr lang="en-US" sz="4400" dirty="0">
                <a:cs typeface="Times New Roman" panose="02020603050405020304" pitchFamily="18" charset="0"/>
              </a:rPr>
              <a:t>和</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32 U1:</a:t>
            </a:r>
            <a:r>
              <a:rPr lang="en-US" sz="4400" dirty="0">
                <a:cs typeface="Times New Roman" panose="02020603050405020304" pitchFamily="18" charset="0"/>
              </a:rPr>
              <a:t>服</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36 U2:_B+1</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40 U2:</a:t>
            </a:r>
            <a:r>
              <a:rPr lang="en-US" sz="4400" dirty="0">
                <a:cs typeface="Times New Roman" panose="02020603050405020304" pitchFamily="18" charset="0"/>
              </a:rPr>
              <a:t>和</a:t>
            </a:r>
            <a:endParaRPr lang="en-US" sz="4400" dirty="0">
              <a:latin typeface="Consolas" panose="020B0609020204030204" pitchFamily="49"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88627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6.3.6 CRF++</a:t>
            </a:r>
            <a:r>
              <a:rPr lang="zh-CN" altLang="en-US" b="1" dirty="0"/>
              <a:t>命令行预测</a:t>
            </a:r>
            <a:endParaRPr lang="en-US" b="1"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7AEC5BA8-F8D4-214C-BCE1-6294A7D434EF}"/>
                  </a:ext>
                </a:extLst>
              </p:cNvPr>
              <p:cNvGraphicFramePr>
                <a:graphicFrameLocks noGrp="1"/>
              </p:cNvGraphicFramePr>
              <p:nvPr>
                <p:ph idx="1"/>
                <p:extLst>
                  <p:ext uri="{D42A27DB-BD31-4B8C-83A1-F6EECF244321}">
                    <p14:modId xmlns:p14="http://schemas.microsoft.com/office/powerpoint/2010/main" val="1643053100"/>
                  </p:ext>
                </p:extLst>
              </p:nvPr>
            </p:nvGraphicFramePr>
            <p:xfrm>
              <a:off x="694361" y="2362200"/>
              <a:ext cx="10515600" cy="2133600"/>
            </p:xfrm>
            <a:graphic>
              <a:graphicData uri="http://schemas.openxmlformats.org/drawingml/2006/table">
                <a:tbl>
                  <a:tblPr firstRow="1" firstCol="1" lastRow="1" lastCol="1"/>
                  <a:tblGrid>
                    <a:gridCol w="5257800">
                      <a:extLst>
                        <a:ext uri="{9D8B030D-6E8A-4147-A177-3AD203B41FA5}">
                          <a16:colId xmlns:a16="http://schemas.microsoft.com/office/drawing/2014/main" val="3438395816"/>
                        </a:ext>
                      </a:extLst>
                    </a:gridCol>
                    <a:gridCol w="5257800">
                      <a:extLst>
                        <a:ext uri="{9D8B030D-6E8A-4147-A177-3AD203B41FA5}">
                          <a16:colId xmlns:a16="http://schemas.microsoft.com/office/drawing/2014/main" val="2487135938"/>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参数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说明</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338426"/>
                      </a:ext>
                    </a:extLst>
                  </a:tr>
                  <a:tr h="27432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-model (-m)</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模型文件（</a:t>
                          </a:r>
                          <a:r>
                            <a:rPr lang="en-US" sz="2000">
                              <a:effectLst/>
                              <a:latin typeface="Cambria" panose="02040503050406030204" pitchFamily="18" charset="0"/>
                              <a:ea typeface="SimSun" panose="02010600030101010101" pitchFamily="2" charset="-122"/>
                              <a:cs typeface="Times New Roman" panose="02020603050405020304" pitchFamily="18" charset="0"/>
                            </a:rPr>
                            <a:t>CRF++</a:t>
                          </a:r>
                          <a:r>
                            <a:rPr lang="en-US" sz="2000">
                              <a:effectLst/>
                              <a:latin typeface="SimSun" panose="02010600030101010101" pitchFamily="2" charset="-122"/>
                              <a:ea typeface="SimSun" panose="02010600030101010101" pitchFamily="2" charset="-122"/>
                              <a:cs typeface="Times New Roman" panose="02020603050405020304" pitchFamily="18" charset="0"/>
                            </a:rPr>
                            <a:t>的二进制格式）</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76095355"/>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-nbest (-n)</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输出概率前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高的结果（默认</a:t>
                          </a:r>
                          <a:r>
                            <a:rPr lang="en-US" sz="2000">
                              <a:effectLst/>
                              <a:latin typeface="Cambria" panose="02040503050406030204" pitchFamily="18" charset="0"/>
                              <a:ea typeface="SimSun" panose="02010600030101010101" pitchFamily="2" charset="-122"/>
                              <a:cs typeface="Times New Roman" panose="02020603050405020304" pitchFamily="18" charset="0"/>
                            </a:rPr>
                            <a:t>0</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38159432"/>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-verbose (-v)</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调试模式（默认</a:t>
                          </a:r>
                          <a:r>
                            <a:rPr lang="en-US" sz="2000">
                              <a:effectLst/>
                              <a:latin typeface="Cambria" panose="02040503050406030204" pitchFamily="18" charset="0"/>
                              <a:ea typeface="SimSun" panose="02010600030101010101" pitchFamily="2" charset="-122"/>
                              <a:cs typeface="Times New Roman" panose="02020603050405020304" pitchFamily="18" charset="0"/>
                            </a:rPr>
                            <a:t>0</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663649463"/>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-cost_factor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惩罚因子（默认</a:t>
                          </a:r>
                          <a:r>
                            <a:rPr lang="en-US" sz="2000">
                              <a:effectLst/>
                              <a:latin typeface="Cambria" panose="02040503050406030204" pitchFamily="18" charset="0"/>
                              <a:ea typeface="SimSun" panose="02010600030101010101" pitchFamily="2" charset="-122"/>
                              <a:cs typeface="Times New Roman" panose="02020603050405020304" pitchFamily="18" charset="0"/>
                            </a:rPr>
                            <a:t>1</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84422070"/>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-output (-o)</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输出结果路径</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85138875"/>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-help (-h)</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显示帮助信息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21760305"/>
                      </a:ext>
                    </a:extLst>
                  </a:tr>
                </a:tbl>
              </a:graphicData>
            </a:graphic>
          </p:graphicFrame>
        </mc:Choice>
        <mc:Fallback xmlns="">
          <p:graphicFrame>
            <p:nvGraphicFramePr>
              <p:cNvPr id="6" name="Content Placeholder 5">
                <a:extLst>
                  <a:ext uri="{FF2B5EF4-FFF2-40B4-BE49-F238E27FC236}">
                    <a16:creationId xmlns:a16="http://schemas.microsoft.com/office/drawing/2014/main" id="{7AEC5BA8-F8D4-214C-BCE1-6294A7D434EF}"/>
                  </a:ext>
                </a:extLst>
              </p:cNvPr>
              <p:cNvGraphicFramePr>
                <a:graphicFrameLocks noGrp="1"/>
              </p:cNvGraphicFramePr>
              <p:nvPr>
                <p:ph idx="1"/>
                <p:extLst>
                  <p:ext uri="{D42A27DB-BD31-4B8C-83A1-F6EECF244321}">
                    <p14:modId xmlns:p14="http://schemas.microsoft.com/office/powerpoint/2010/main" val="1643053100"/>
                  </p:ext>
                </p:extLst>
              </p:nvPr>
            </p:nvGraphicFramePr>
            <p:xfrm>
              <a:off x="694361" y="2362200"/>
              <a:ext cx="10515600" cy="2133600"/>
            </p:xfrm>
            <a:graphic>
              <a:graphicData uri="http://schemas.openxmlformats.org/drawingml/2006/table">
                <a:tbl>
                  <a:tblPr firstRow="1" firstCol="1" lastRow="1" lastCol="1"/>
                  <a:tblGrid>
                    <a:gridCol w="5257800">
                      <a:extLst>
                        <a:ext uri="{9D8B030D-6E8A-4147-A177-3AD203B41FA5}">
                          <a16:colId xmlns:a16="http://schemas.microsoft.com/office/drawing/2014/main" val="3438395816"/>
                        </a:ext>
                      </a:extLst>
                    </a:gridCol>
                    <a:gridCol w="5257800">
                      <a:extLst>
                        <a:ext uri="{9D8B030D-6E8A-4147-A177-3AD203B41FA5}">
                          <a16:colId xmlns:a16="http://schemas.microsoft.com/office/drawing/2014/main" val="2487135938"/>
                        </a:ext>
                      </a:extLst>
                    </a:gridCol>
                  </a:tblGrid>
                  <a:tr h="30480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参数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说明</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338426"/>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-model (-m)</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模型文件（</a:t>
                          </a:r>
                          <a:r>
                            <a:rPr lang="en-US" sz="2000">
                              <a:effectLst/>
                              <a:latin typeface="Cambria" panose="02040503050406030204" pitchFamily="18" charset="0"/>
                              <a:ea typeface="SimSun" panose="02010600030101010101" pitchFamily="2" charset="-122"/>
                              <a:cs typeface="Times New Roman" panose="02020603050405020304" pitchFamily="18" charset="0"/>
                            </a:rPr>
                            <a:t>CRF++</a:t>
                          </a:r>
                          <a:r>
                            <a:rPr lang="en-US" sz="2000">
                              <a:effectLst/>
                              <a:latin typeface="SimSun" panose="02010600030101010101" pitchFamily="2" charset="-122"/>
                              <a:ea typeface="SimSun" panose="02010600030101010101" pitchFamily="2" charset="-122"/>
                              <a:cs typeface="Times New Roman" panose="02020603050405020304" pitchFamily="18" charset="0"/>
                            </a:rPr>
                            <a:t>的二进制格式）</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76095355"/>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-nbest (-n)</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3"/>
                          <a:stretch>
                            <a:fillRect l="-100242" t="-233333" b="-450000"/>
                          </a:stretch>
                        </a:blipFill>
                      </a:tcPr>
                    </a:tc>
                    <a:extLst>
                      <a:ext uri="{0D108BD9-81ED-4DB2-BD59-A6C34878D82A}">
                        <a16:rowId xmlns:a16="http://schemas.microsoft.com/office/drawing/2014/main" val="438159432"/>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-verbose (-v)</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调试模式（默认</a:t>
                          </a:r>
                          <a:r>
                            <a:rPr lang="en-US" sz="2000">
                              <a:effectLst/>
                              <a:latin typeface="Cambria" panose="02040503050406030204" pitchFamily="18" charset="0"/>
                              <a:ea typeface="SimSun" panose="02010600030101010101" pitchFamily="2" charset="-122"/>
                              <a:cs typeface="Times New Roman" panose="02020603050405020304" pitchFamily="18" charset="0"/>
                            </a:rPr>
                            <a:t>0</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663649463"/>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-cost_factor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惩罚因子（默认</a:t>
                          </a:r>
                          <a:r>
                            <a:rPr lang="en-US" sz="2000">
                              <a:effectLst/>
                              <a:latin typeface="Cambria" panose="02040503050406030204" pitchFamily="18" charset="0"/>
                              <a:ea typeface="SimSun" panose="02010600030101010101" pitchFamily="2" charset="-122"/>
                              <a:cs typeface="Times New Roman" panose="02020603050405020304" pitchFamily="18" charset="0"/>
                            </a:rPr>
                            <a:t>1</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84422070"/>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-output (-o)</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输出结果路径</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85138875"/>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-help (-h)</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显示帮助信息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21760305"/>
                      </a:ext>
                    </a:extLst>
                  </a:tr>
                </a:tbl>
              </a:graphicData>
            </a:graphic>
          </p:graphicFrame>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172589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6.1.1 </a:t>
            </a:r>
            <a:r>
              <a:rPr lang="zh-CN" altLang="en-US" b="1" dirty="0"/>
              <a:t>生成式模型与判别式模型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b="1" dirty="0">
                    <a:latin typeface="Cambria" panose="02040503050406030204" pitchFamily="18" charset="0"/>
                    <a:cs typeface="Times New Roman" panose="02020603050405020304" pitchFamily="18" charset="0"/>
                  </a:rPr>
                  <a:t>生成式模型</a:t>
                </a:r>
                <a:r>
                  <a:rPr lang="zh-CN" altLang="en-US" dirty="0">
                    <a:latin typeface="Cambria" panose="02040503050406030204" pitchFamily="18" charset="0"/>
                    <a:cs typeface="Times New Roman" panose="02020603050405020304" pitchFamily="18" charset="0"/>
                  </a:rPr>
                  <a:t>模拟数据的生成过程，两类随机变量存在因果先后关系：先有因素</a:t>
                </a:r>
                <a14:m>
                  <m:oMath xmlns:m="http://schemas.openxmlformats.org/officeDocument/2006/math">
                    <m:r>
                      <a:rPr lang="en-US" b="1" i="1">
                        <a:latin typeface="Cambria Math" panose="02040503050406030204" pitchFamily="18" charset="0"/>
                        <a:cs typeface="Times New Roman" panose="02020603050405020304" pitchFamily="18" charset="0"/>
                      </a:rPr>
                      <m:t>𝒚</m:t>
                    </m:r>
                  </m:oMath>
                </a14:m>
                <a:r>
                  <a:rPr lang="zh-CN" altLang="en-US" dirty="0">
                    <a:latin typeface="Cambria" panose="02040503050406030204" pitchFamily="18" charset="0"/>
                    <a:cs typeface="Times New Roman" panose="02020603050405020304" pitchFamily="18" charset="0"/>
                  </a:rPr>
                  <a:t>，后有结果</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。这种因果关系由联合分布模拟：</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mr>
                      </m:m>
                      <m:r>
                        <a:rPr lang="en-US" i="1">
                          <a:latin typeface="Cambria Math" panose="02040503050406030204" pitchFamily="18" charset="0"/>
                          <a:cs typeface="Times New Roman" panose="02020603050405020304" pitchFamily="18" charset="0"/>
                        </a:rPr>
                        <m:t> </m:t>
                      </m:r>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6.1</m:t>
                          </m:r>
                        </m:e>
                      </m:d>
                      <m:r>
                        <a:rPr lang="en-US" i="1">
                          <a:latin typeface="Cambria Math" panose="02040503050406030204" pitchFamily="18" charset="0"/>
                          <a:cs typeface="Times New Roman" panose="02020603050405020304" pitchFamily="18" charset="0"/>
                        </a:rPr>
                        <m:t> </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生成式模型其实间接建模了</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𝒴</m:t>
                          </m:r>
                        </m:sub>
                        <m:sup/>
                        <m:e>
                          <m:r>
                            <a:rPr lang="en-US" i="1">
                              <a:latin typeface="Cambria Math" panose="02040503050406030204" pitchFamily="18" charset="0"/>
                              <a:cs typeface="Times New Roman" panose="02020603050405020304" pitchFamily="18" charset="0"/>
                            </a:rPr>
                            <m:t>𝑝</m:t>
                          </m:r>
                        </m:e>
                      </m:nary>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很难准确估计</a:t>
                </a:r>
                <a:r>
                  <a:rPr lang="en-US" dirty="0"/>
                  <a:t> </a:t>
                </a:r>
              </a:p>
              <a:p>
                <a:pPr>
                  <a:spcBef>
                    <a:spcPts val="180"/>
                  </a:spcBef>
                  <a:spcAft>
                    <a:spcPts val="180"/>
                  </a:spcAft>
                </a:pPr>
                <a:r>
                  <a:rPr lang="zh-CN" altLang="en-US" dirty="0">
                    <a:latin typeface="Cambria" panose="02040503050406030204" pitchFamily="18" charset="0"/>
                    <a:cs typeface="Times New Roman" panose="02020603050405020304" pitchFamily="18" charset="0"/>
                  </a:rPr>
                  <a:t>即便准确估计了</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，在分类中也没有直接作用</a:t>
                </a:r>
                <a:r>
                  <a:rPr lang="en-US" dirty="0"/>
                  <a:t> </a:t>
                </a:r>
                <a:endParaRPr lang="en-US" dirty="0">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632" b="-1578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121892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6.3.7 CRF++</a:t>
            </a:r>
            <a:r>
              <a:rPr lang="en-US" b="1" dirty="0" err="1"/>
              <a:t>代码分析</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参数更新表达式变为模型期望减去经验期望，亦即模型期望减一。对应下列代码：</a:t>
            </a:r>
            <a:endParaRPr lang="en-US" dirty="0">
              <a:latin typeface="Cambria" panose="02040503050406030204" pitchFamily="18" charset="0"/>
              <a:cs typeface="Times New Roman" panose="02020603050405020304" pitchFamily="18" charset="0"/>
            </a:endParaRPr>
          </a:p>
          <a:p>
            <a:pPr lvl="1" latinLnBrk="1">
              <a:spcAft>
                <a:spcPts val="1000"/>
              </a:spcAft>
            </a:pPr>
            <a:r>
              <a:rPr lang="en-US" sz="2000" dirty="0">
                <a:latin typeface="Consolas" panose="020B0609020204030204" pitchFamily="49" charset="0"/>
                <a:cs typeface="Times New Roman" panose="02020603050405020304" pitchFamily="18" charset="0"/>
              </a:rPr>
              <a:t>--expected[*f + </a:t>
            </a:r>
            <a:r>
              <a:rPr lang="en-US" sz="2000" dirty="0">
                <a:solidFill>
                  <a:srgbClr val="19177C"/>
                </a:solidFill>
                <a:latin typeface="Consolas" panose="020B0609020204030204" pitchFamily="49" charset="0"/>
                <a:cs typeface="Times New Roman" panose="02020603050405020304" pitchFamily="18" charset="0"/>
              </a:rPr>
              <a:t>answer_</a:t>
            </a:r>
            <a:r>
              <a:rPr lang="en-US" sz="2000" dirty="0">
                <a:latin typeface="Consolas" panose="020B0609020204030204" pitchFamily="49" charset="0"/>
                <a:cs typeface="Times New Roman" panose="02020603050405020304" pitchFamily="18" charset="0"/>
              </a:rPr>
              <a:t>[</a:t>
            </a:r>
            <a:r>
              <a:rPr lang="en-US" sz="2000" dirty="0" err="1">
                <a:latin typeface="Consolas" panose="020B0609020204030204" pitchFamily="49" charset="0"/>
                <a:cs typeface="Times New Roman" panose="02020603050405020304" pitchFamily="18" charset="0"/>
              </a:rPr>
              <a:t>i</a:t>
            </a:r>
            <a:r>
              <a:rPr lang="en-US" sz="2000" dirty="0">
                <a:latin typeface="Consolas" panose="020B0609020204030204" pitchFamily="49" charset="0"/>
                <a:cs typeface="Times New Roman" panose="02020603050405020304" pitchFamily="18" charset="0"/>
              </a:rPr>
              <a:t>]];</a:t>
            </a:r>
          </a:p>
          <a:p>
            <a:pPr>
              <a:spcBef>
                <a:spcPts val="900"/>
              </a:spcBef>
              <a:spcAft>
                <a:spcPts val="900"/>
              </a:spcAft>
            </a:pPr>
            <a:r>
              <a:rPr lang="zh-CN" altLang="en-US" dirty="0">
                <a:latin typeface="Cambria" panose="02040503050406030204" pitchFamily="18" charset="0"/>
                <a:cs typeface="Times New Roman" panose="02020603050405020304" pitchFamily="18" charset="0"/>
              </a:rPr>
              <a:t>梯度和损失函数有了，之后就是通用的凸函数</a:t>
            </a:r>
            <a:r>
              <a:rPr lang="en-US" dirty="0">
                <a:latin typeface="Cambria" panose="02040503050406030204" pitchFamily="18" charset="0"/>
                <a:cs typeface="Times New Roman" panose="02020603050405020304" pitchFamily="18" charset="0"/>
              </a:rPr>
              <a:t>LBFGS</a:t>
            </a:r>
            <a:r>
              <a:rPr lang="zh-CN" altLang="en-US" dirty="0">
                <a:latin typeface="Cambria" panose="02040503050406030204" pitchFamily="18" charset="0"/>
                <a:cs typeface="Times New Roman" panose="02020603050405020304" pitchFamily="18" charset="0"/>
              </a:rPr>
              <a:t>优化了，</a:t>
            </a:r>
            <a:r>
              <a:rPr lang="en-US" dirty="0">
                <a:latin typeface="Cambria" panose="02040503050406030204" pitchFamily="18" charset="0"/>
                <a:cs typeface="Times New Roman" panose="02020603050405020304" pitchFamily="18" charset="0"/>
              </a:rPr>
              <a:t>CRF++</a:t>
            </a:r>
            <a:r>
              <a:rPr lang="zh-CN" altLang="en-US" dirty="0">
                <a:latin typeface="Cambria" panose="02040503050406030204" pitchFamily="18" charset="0"/>
                <a:cs typeface="Times New Roman" panose="02020603050405020304" pitchFamily="18" charset="0"/>
              </a:rPr>
              <a:t>直接将这些参数送入一个</a:t>
            </a:r>
            <a:r>
              <a:rPr lang="en-US" dirty="0">
                <a:latin typeface="Cambria" panose="02040503050406030204" pitchFamily="18" charset="0"/>
                <a:cs typeface="Times New Roman" panose="02020603050405020304" pitchFamily="18" charset="0"/>
              </a:rPr>
              <a:t>LBFGS</a:t>
            </a:r>
            <a:r>
              <a:rPr lang="zh-CN" altLang="en-US" dirty="0">
                <a:latin typeface="Cambria" panose="02040503050406030204" pitchFamily="18" charset="0"/>
                <a:cs typeface="Times New Roman" panose="02020603050405020304" pitchFamily="18" charset="0"/>
              </a:rPr>
              <a:t>模块执行优化。</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参考</a:t>
            </a:r>
            <a:r>
              <a:rPr lang="en-US" altLang="zh-CN" dirty="0">
                <a:latin typeface="Cambria" panose="02040503050406030204" pitchFamily="18" charset="0"/>
                <a:cs typeface="Times New Roman" panose="02020603050405020304" pitchFamily="18" charset="0"/>
              </a:rPr>
              <a:t> </a:t>
            </a:r>
            <a:r>
              <a:rPr lang="en-US" dirty="0">
                <a:hlinkClick r:id="rId3"/>
              </a:rPr>
              <a:t>http://www.hankcs.com/ml/crf-code-analysis.html</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677656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6.4 </a:t>
            </a:r>
            <a:r>
              <a:rPr lang="en-US" b="1" dirty="0" err="1"/>
              <a:t>HanLP</a:t>
            </a:r>
            <a:r>
              <a:rPr lang="zh-CN" altLang="en-US" b="1" dirty="0"/>
              <a:t>中的</a:t>
            </a:r>
            <a:r>
              <a:rPr lang="en-US" b="1" dirty="0"/>
              <a:t>CRF++ API</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dirty="0">
                <a:latin typeface="Cambria" panose="02040503050406030204" pitchFamily="18" charset="0"/>
                <a:cs typeface="Times New Roman" panose="02020603050405020304" pitchFamily="18" charset="0"/>
              </a:rPr>
              <a:t>本节介绍</a:t>
            </a:r>
            <a:r>
              <a:rPr lang="en-US" dirty="0" err="1">
                <a:latin typeface="Cambria" panose="02040503050406030204" pitchFamily="18" charset="0"/>
                <a:cs typeface="Times New Roman" panose="02020603050405020304" pitchFamily="18" charset="0"/>
              </a:rPr>
              <a:t>HanLP</a:t>
            </a:r>
            <a:r>
              <a:rPr lang="zh-CN" altLang="en-US" dirty="0">
                <a:latin typeface="Cambria" panose="02040503050406030204" pitchFamily="18" charset="0"/>
                <a:cs typeface="Times New Roman" panose="02020603050405020304" pitchFamily="18" charset="0"/>
              </a:rPr>
              <a:t>中实现的</a:t>
            </a:r>
            <a:r>
              <a:rPr lang="en-US" dirty="0">
                <a:latin typeface="Cambria" panose="02040503050406030204" pitchFamily="18" charset="0"/>
                <a:cs typeface="Times New Roman" panose="02020603050405020304" pitchFamily="18" charset="0"/>
              </a:rPr>
              <a:t>CRF++API</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501893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altLang="zh-CN" b="1" dirty="0"/>
              <a:t>6.4.1 </a:t>
            </a:r>
            <a:r>
              <a:rPr lang="zh-CN" altLang="en-US" b="1" dirty="0"/>
              <a:t>训练分词器</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B7B21D7A-FFD8-EF44-AF86-26EFEC919855}"/>
              </a:ext>
            </a:extLst>
          </p:cNvPr>
          <p:cNvSpPr/>
          <p:nvPr/>
        </p:nvSpPr>
        <p:spPr>
          <a:xfrm>
            <a:off x="3048000" y="2869529"/>
            <a:ext cx="6096000" cy="646331"/>
          </a:xfrm>
          <a:prstGeom prst="rect">
            <a:avLst/>
          </a:prstGeom>
        </p:spPr>
        <p:txBody>
          <a:bodyPr>
            <a:spAutoFit/>
          </a:bodyPr>
          <a:lstStyle/>
          <a:p>
            <a:pPr latinLnBrk="1">
              <a:spcAft>
                <a:spcPts val="1000"/>
              </a:spcAft>
            </a:pPr>
            <a:r>
              <a:rPr lang="en-US" dirty="0" err="1">
                <a:latin typeface="Consolas" panose="020B0609020204030204" pitchFamily="49" charset="0"/>
                <a:ea typeface="SimSun" panose="02010600030101010101" pitchFamily="2" charset="-122"/>
                <a:cs typeface="Times New Roman" panose="02020603050405020304" pitchFamily="18" charset="0"/>
              </a:rPr>
              <a:t>segmenter</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CRFSegmenter</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19177C"/>
                </a:solidFill>
                <a:latin typeface="Consolas" panose="020B0609020204030204" pitchFamily="49" charset="0"/>
                <a:ea typeface="SimSun" panose="02010600030101010101" pitchFamily="2" charset="-122"/>
                <a:cs typeface="Times New Roman" panose="02020603050405020304" pitchFamily="18" charset="0"/>
              </a:rPr>
              <a:t>None</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Consolas" panose="020B0609020204030204" pitchFamily="49" charset="0"/>
                <a:ea typeface="SimSun" panose="02010600030101010101" pitchFamily="2" charset="-122"/>
                <a:cs typeface="Times New Roman" panose="02020603050405020304" pitchFamily="18" charset="0"/>
              </a:rPr>
              <a:t>segmenter.train</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msr.msr_train</a:t>
            </a:r>
            <a:r>
              <a:rPr lang="en-US" dirty="0">
                <a:latin typeface="Consolas" panose="020B0609020204030204" pitchFamily="49" charset="0"/>
                <a:ea typeface="SimSun" panose="02010600030101010101" pitchFamily="2" charset="-122"/>
                <a:cs typeface="Times New Roman" panose="02020603050405020304" pitchFamily="18" charset="0"/>
              </a:rPr>
              <a:t>, CRF_MODEL_PATH)</a:t>
            </a:r>
          </a:p>
        </p:txBody>
      </p:sp>
    </p:spTree>
    <p:extLst>
      <p:ext uri="{BB962C8B-B14F-4D97-AF65-F5344CB8AC3E}">
        <p14:creationId xmlns:p14="http://schemas.microsoft.com/office/powerpoint/2010/main" val="2169937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6.4.2 </a:t>
            </a:r>
            <a:r>
              <a:rPr lang="en-US" b="1" dirty="0" err="1"/>
              <a:t>标准化评测</a:t>
            </a:r>
            <a:endParaRPr lang="en-US" b="1"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EE5B7698-5D42-1445-B965-0B65383085A3}"/>
                  </a:ext>
                </a:extLst>
              </p:cNvPr>
              <p:cNvGraphicFramePr>
                <a:graphicFrameLocks noGrp="1"/>
              </p:cNvGraphicFramePr>
              <p:nvPr>
                <p:ph idx="1"/>
                <p:extLst>
                  <p:ext uri="{D42A27DB-BD31-4B8C-83A1-F6EECF244321}">
                    <p14:modId xmlns:p14="http://schemas.microsoft.com/office/powerpoint/2010/main" val="916833813"/>
                  </p:ext>
                </p:extLst>
              </p:nvPr>
            </p:nvGraphicFramePr>
            <p:xfrm>
              <a:off x="838200" y="1892300"/>
              <a:ext cx="10515600" cy="3073400"/>
            </p:xfrm>
            <a:graphic>
              <a:graphicData uri="http://schemas.openxmlformats.org/drawingml/2006/table">
                <a:tbl>
                  <a:tblPr firstRow="1" firstCol="1" lastRow="1" lastCol="1"/>
                  <a:tblGrid>
                    <a:gridCol w="1752600">
                      <a:extLst>
                        <a:ext uri="{9D8B030D-6E8A-4147-A177-3AD203B41FA5}">
                          <a16:colId xmlns:a16="http://schemas.microsoft.com/office/drawing/2014/main" val="158435729"/>
                        </a:ext>
                      </a:extLst>
                    </a:gridCol>
                    <a:gridCol w="1752600">
                      <a:extLst>
                        <a:ext uri="{9D8B030D-6E8A-4147-A177-3AD203B41FA5}">
                          <a16:colId xmlns:a16="http://schemas.microsoft.com/office/drawing/2014/main" val="300966321"/>
                        </a:ext>
                      </a:extLst>
                    </a:gridCol>
                    <a:gridCol w="1752600">
                      <a:extLst>
                        <a:ext uri="{9D8B030D-6E8A-4147-A177-3AD203B41FA5}">
                          <a16:colId xmlns:a16="http://schemas.microsoft.com/office/drawing/2014/main" val="2148636204"/>
                        </a:ext>
                      </a:extLst>
                    </a:gridCol>
                    <a:gridCol w="1752600">
                      <a:extLst>
                        <a:ext uri="{9D8B030D-6E8A-4147-A177-3AD203B41FA5}">
                          <a16:colId xmlns:a16="http://schemas.microsoft.com/office/drawing/2014/main" val="2284182252"/>
                        </a:ext>
                      </a:extLst>
                    </a:gridCol>
                    <a:gridCol w="1752600">
                      <a:extLst>
                        <a:ext uri="{9D8B030D-6E8A-4147-A177-3AD203B41FA5}">
                          <a16:colId xmlns:a16="http://schemas.microsoft.com/office/drawing/2014/main" val="1450706279"/>
                        </a:ext>
                      </a:extLst>
                    </a:gridCol>
                    <a:gridCol w="1752600">
                      <a:extLst>
                        <a:ext uri="{9D8B030D-6E8A-4147-A177-3AD203B41FA5}">
                          <a16:colId xmlns:a16="http://schemas.microsoft.com/office/drawing/2014/main" val="2843044274"/>
                        </a:ext>
                      </a:extLst>
                    </a:gridCol>
                  </a:tblGrid>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算法</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𝑅</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R</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OOV</m:t>
                                    </m:r>
                                  </m:sub>
                                </m:sSub>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𝑅</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IV</m:t>
                                    </m:r>
                                  </m:sub>
                                </m:sSub>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5427685"/>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最长匹配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89.41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94.64</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91.95</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2.58</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97.14</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2462402"/>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二元语法</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92.38</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96.70</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94.49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2.58</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99.26</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9141110"/>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一阶</a:t>
                          </a:r>
                          <a:r>
                            <a:rPr lang="zh-CN" sz="2000">
                              <a:effectLst/>
                              <a:latin typeface="Cambria" panose="02040503050406030204" pitchFamily="18" charset="0"/>
                              <a:ea typeface="SimSun" panose="02010600030101010101" pitchFamily="2" charset="-122"/>
                              <a:cs typeface="Times New Roman" panose="02020603050405020304" pitchFamily="18" charset="0"/>
                            </a:rPr>
                            <a:t>隐马尔可夫模型</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78.49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80.38</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79.42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41.11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81.44</a:t>
                          </a:r>
                        </a:p>
                      </a:txBody>
                      <a:tcPr marL="68580" marR="68580" marT="0" marB="0">
                        <a:lnL>
                          <a:noFill/>
                        </a:lnL>
                        <a:lnR>
                          <a:noFill/>
                        </a:lnR>
                        <a:lnT>
                          <a:noFill/>
                        </a:lnT>
                        <a:lnB>
                          <a:noFill/>
                        </a:lnB>
                      </a:tcPr>
                    </a:tc>
                    <a:extLst>
                      <a:ext uri="{0D108BD9-81ED-4DB2-BD59-A6C34878D82A}">
                        <a16:rowId xmlns:a16="http://schemas.microsoft.com/office/drawing/2014/main" val="4010624705"/>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二阶</a:t>
                          </a:r>
                          <a:r>
                            <a:rPr lang="zh-CN" sz="2000">
                              <a:effectLst/>
                              <a:latin typeface="Cambria" panose="02040503050406030204" pitchFamily="18" charset="0"/>
                              <a:ea typeface="SimSun" panose="02010600030101010101" pitchFamily="2" charset="-122"/>
                              <a:cs typeface="Times New Roman" panose="02020603050405020304" pitchFamily="18" charset="0"/>
                            </a:rPr>
                            <a:t>隐马尔可夫模型</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78.34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80.01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79.16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42.06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81.04</a:t>
                          </a:r>
                        </a:p>
                      </a:txBody>
                      <a:tcPr marL="68580" marR="68580" marT="0" marB="0">
                        <a:lnL>
                          <a:noFill/>
                        </a:lnL>
                        <a:lnR>
                          <a:noFill/>
                        </a:lnR>
                        <a:lnT>
                          <a:noFill/>
                        </a:lnT>
                        <a:lnB>
                          <a:noFill/>
                        </a:lnB>
                      </a:tcPr>
                    </a:tc>
                    <a:extLst>
                      <a:ext uri="{0D108BD9-81ED-4DB2-BD59-A6C34878D82A}">
                        <a16:rowId xmlns:a16="http://schemas.microsoft.com/office/drawing/2014/main" val="3357402120"/>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平均感知机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96.45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96.57</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70.34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97.16</a:t>
                          </a:r>
                        </a:p>
                      </a:txBody>
                      <a:tcPr marL="68580" marR="68580" marT="0" marB="0">
                        <a:lnL>
                          <a:noFill/>
                        </a:lnL>
                        <a:lnR>
                          <a:noFill/>
                        </a:lnR>
                        <a:lnT>
                          <a:noFill/>
                        </a:lnT>
                        <a:lnB>
                          <a:noFill/>
                        </a:lnB>
                      </a:tcPr>
                    </a:tc>
                    <a:extLst>
                      <a:ext uri="{0D108BD9-81ED-4DB2-BD59-A6C34878D82A}">
                        <a16:rowId xmlns:a16="http://schemas.microsoft.com/office/drawing/2014/main" val="122829038"/>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结构化感知机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96.67</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70.52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97.35</a:t>
                          </a:r>
                        </a:p>
                      </a:txBody>
                      <a:tcPr marL="68580" marR="68580" marT="0" marB="0">
                        <a:lnL>
                          <a:noFill/>
                        </a:lnL>
                        <a:lnR>
                          <a:noFill/>
                        </a:lnR>
                        <a:lnT>
                          <a:noFill/>
                        </a:lnT>
                        <a:lnB>
                          <a:noFill/>
                        </a:lnB>
                      </a:tcPr>
                    </a:tc>
                    <a:extLst>
                      <a:ext uri="{0D108BD9-81ED-4DB2-BD59-A6C34878D82A}">
                        <a16:rowId xmlns:a16="http://schemas.microsoft.com/office/drawing/2014/main" val="3180217482"/>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条件随机场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96.86</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96.64</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96.75</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71.54</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97.33</a:t>
                          </a:r>
                        </a:p>
                      </a:txBody>
                      <a:tcPr marL="68580" marR="68580" marT="0" marB="0">
                        <a:lnL>
                          <a:noFill/>
                        </a:lnL>
                        <a:lnR>
                          <a:noFill/>
                        </a:lnR>
                        <a:lnT>
                          <a:noFill/>
                        </a:lnT>
                        <a:lnB>
                          <a:noFill/>
                        </a:lnB>
                      </a:tcPr>
                    </a:tc>
                    <a:extLst>
                      <a:ext uri="{0D108BD9-81ED-4DB2-BD59-A6C34878D82A}">
                        <a16:rowId xmlns:a16="http://schemas.microsoft.com/office/drawing/2014/main" val="155017223"/>
                      </a:ext>
                    </a:extLst>
                  </a:tr>
                </a:tbl>
              </a:graphicData>
            </a:graphic>
          </p:graphicFrame>
        </mc:Choice>
        <mc:Fallback xmlns="">
          <p:graphicFrame>
            <p:nvGraphicFramePr>
              <p:cNvPr id="6" name="Content Placeholder 5">
                <a:extLst>
                  <a:ext uri="{FF2B5EF4-FFF2-40B4-BE49-F238E27FC236}">
                    <a16:creationId xmlns:a16="http://schemas.microsoft.com/office/drawing/2014/main" id="{EE5B7698-5D42-1445-B965-0B65383085A3}"/>
                  </a:ext>
                </a:extLst>
              </p:cNvPr>
              <p:cNvGraphicFramePr>
                <a:graphicFrameLocks noGrp="1"/>
              </p:cNvGraphicFramePr>
              <p:nvPr>
                <p:ph idx="1"/>
                <p:extLst>
                  <p:ext uri="{D42A27DB-BD31-4B8C-83A1-F6EECF244321}">
                    <p14:modId xmlns:p14="http://schemas.microsoft.com/office/powerpoint/2010/main" val="916833813"/>
                  </p:ext>
                </p:extLst>
              </p:nvPr>
            </p:nvGraphicFramePr>
            <p:xfrm>
              <a:off x="838200" y="1892300"/>
              <a:ext cx="10515600" cy="3073400"/>
            </p:xfrm>
            <a:graphic>
              <a:graphicData uri="http://schemas.openxmlformats.org/drawingml/2006/table">
                <a:tbl>
                  <a:tblPr firstRow="1" firstCol="1" lastRow="1" lastCol="1"/>
                  <a:tblGrid>
                    <a:gridCol w="1752600">
                      <a:extLst>
                        <a:ext uri="{9D8B030D-6E8A-4147-A177-3AD203B41FA5}">
                          <a16:colId xmlns:a16="http://schemas.microsoft.com/office/drawing/2014/main" val="158435729"/>
                        </a:ext>
                      </a:extLst>
                    </a:gridCol>
                    <a:gridCol w="1752600">
                      <a:extLst>
                        <a:ext uri="{9D8B030D-6E8A-4147-A177-3AD203B41FA5}">
                          <a16:colId xmlns:a16="http://schemas.microsoft.com/office/drawing/2014/main" val="300966321"/>
                        </a:ext>
                      </a:extLst>
                    </a:gridCol>
                    <a:gridCol w="1752600">
                      <a:extLst>
                        <a:ext uri="{9D8B030D-6E8A-4147-A177-3AD203B41FA5}">
                          <a16:colId xmlns:a16="http://schemas.microsoft.com/office/drawing/2014/main" val="2148636204"/>
                        </a:ext>
                      </a:extLst>
                    </a:gridCol>
                    <a:gridCol w="1752600">
                      <a:extLst>
                        <a:ext uri="{9D8B030D-6E8A-4147-A177-3AD203B41FA5}">
                          <a16:colId xmlns:a16="http://schemas.microsoft.com/office/drawing/2014/main" val="2284182252"/>
                        </a:ext>
                      </a:extLst>
                    </a:gridCol>
                    <a:gridCol w="1752600">
                      <a:extLst>
                        <a:ext uri="{9D8B030D-6E8A-4147-A177-3AD203B41FA5}">
                          <a16:colId xmlns:a16="http://schemas.microsoft.com/office/drawing/2014/main" val="1450706279"/>
                        </a:ext>
                      </a:extLst>
                    </a:gridCol>
                    <a:gridCol w="1752600">
                      <a:extLst>
                        <a:ext uri="{9D8B030D-6E8A-4147-A177-3AD203B41FA5}">
                          <a16:colId xmlns:a16="http://schemas.microsoft.com/office/drawing/2014/main" val="2843044274"/>
                        </a:ext>
                      </a:extLst>
                    </a:gridCol>
                  </a:tblGrid>
                  <a:tr h="3302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算法</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100725" t="-19231" r="-400000" b="-876923"/>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200725" t="-19231" r="-300000" b="-876923"/>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300725" t="-19231" r="-200000" b="-876923"/>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400725" t="-19231" r="-100000" b="-876923"/>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500725" t="-19231" b="-876923"/>
                          </a:stretch>
                        </a:blipFill>
                      </a:tcPr>
                    </a:tc>
                    <a:extLst>
                      <a:ext uri="{0D108BD9-81ED-4DB2-BD59-A6C34878D82A}">
                        <a16:rowId xmlns:a16="http://schemas.microsoft.com/office/drawing/2014/main" val="1585427685"/>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最长匹配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89.41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94.64</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91.95</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2.58</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97.14</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2462402"/>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二元语法</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92.38</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96.70</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94.49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2.58</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99.26</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9141110"/>
                      </a:ext>
                    </a:extLst>
                  </a:tr>
                  <a:tr h="6096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一阶</a:t>
                          </a:r>
                          <a:r>
                            <a:rPr lang="zh-CN" sz="2000">
                              <a:effectLst/>
                              <a:latin typeface="Cambria" panose="02040503050406030204" pitchFamily="18" charset="0"/>
                              <a:ea typeface="SimSun" panose="02010600030101010101" pitchFamily="2" charset="-122"/>
                              <a:cs typeface="Times New Roman" panose="02020603050405020304" pitchFamily="18" charset="0"/>
                            </a:rPr>
                            <a:t>隐马尔可夫模型</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78.49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80.38</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79.42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41.11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81.44</a:t>
                          </a:r>
                        </a:p>
                      </a:txBody>
                      <a:tcPr marL="68580" marR="68580" marT="0" marB="0">
                        <a:lnL>
                          <a:noFill/>
                        </a:lnL>
                        <a:lnR>
                          <a:noFill/>
                        </a:lnR>
                        <a:lnT>
                          <a:noFill/>
                        </a:lnT>
                        <a:lnB>
                          <a:noFill/>
                        </a:lnB>
                      </a:tcPr>
                    </a:tc>
                    <a:extLst>
                      <a:ext uri="{0D108BD9-81ED-4DB2-BD59-A6C34878D82A}">
                        <a16:rowId xmlns:a16="http://schemas.microsoft.com/office/drawing/2014/main" val="4010624705"/>
                      </a:ext>
                    </a:extLst>
                  </a:tr>
                  <a:tr h="6096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二阶</a:t>
                          </a:r>
                          <a:r>
                            <a:rPr lang="zh-CN" sz="2000">
                              <a:effectLst/>
                              <a:latin typeface="Cambria" panose="02040503050406030204" pitchFamily="18" charset="0"/>
                              <a:ea typeface="SimSun" panose="02010600030101010101" pitchFamily="2" charset="-122"/>
                              <a:cs typeface="Times New Roman" panose="02020603050405020304" pitchFamily="18" charset="0"/>
                            </a:rPr>
                            <a:t>隐马尔可夫模型</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78.34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80.01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79.16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42.06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81.04</a:t>
                          </a:r>
                        </a:p>
                      </a:txBody>
                      <a:tcPr marL="68580" marR="68580" marT="0" marB="0">
                        <a:lnL>
                          <a:noFill/>
                        </a:lnL>
                        <a:lnR>
                          <a:noFill/>
                        </a:lnR>
                        <a:lnT>
                          <a:noFill/>
                        </a:lnT>
                        <a:lnB>
                          <a:noFill/>
                        </a:lnB>
                      </a:tcPr>
                    </a:tc>
                    <a:extLst>
                      <a:ext uri="{0D108BD9-81ED-4DB2-BD59-A6C34878D82A}">
                        <a16:rowId xmlns:a16="http://schemas.microsoft.com/office/drawing/2014/main" val="3357402120"/>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平均感知机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96.45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96.57</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70.34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97.16</a:t>
                          </a:r>
                        </a:p>
                      </a:txBody>
                      <a:tcPr marL="68580" marR="68580" marT="0" marB="0">
                        <a:lnL>
                          <a:noFill/>
                        </a:lnL>
                        <a:lnR>
                          <a:noFill/>
                        </a:lnR>
                        <a:lnT>
                          <a:noFill/>
                        </a:lnT>
                        <a:lnB>
                          <a:noFill/>
                        </a:lnB>
                      </a:tcPr>
                    </a:tc>
                    <a:extLst>
                      <a:ext uri="{0D108BD9-81ED-4DB2-BD59-A6C34878D82A}">
                        <a16:rowId xmlns:a16="http://schemas.microsoft.com/office/drawing/2014/main" val="122829038"/>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结构化感知机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96.67</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70.52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97.35</a:t>
                          </a:r>
                        </a:p>
                      </a:txBody>
                      <a:tcPr marL="68580" marR="68580" marT="0" marB="0">
                        <a:lnL>
                          <a:noFill/>
                        </a:lnL>
                        <a:lnR>
                          <a:noFill/>
                        </a:lnR>
                        <a:lnT>
                          <a:noFill/>
                        </a:lnT>
                        <a:lnB>
                          <a:noFill/>
                        </a:lnB>
                      </a:tcPr>
                    </a:tc>
                    <a:extLst>
                      <a:ext uri="{0D108BD9-81ED-4DB2-BD59-A6C34878D82A}">
                        <a16:rowId xmlns:a16="http://schemas.microsoft.com/office/drawing/2014/main" val="3180217482"/>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条件随机场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96.86</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96.64</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96.75</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71.54</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97.33</a:t>
                          </a:r>
                        </a:p>
                      </a:txBody>
                      <a:tcPr marL="68580" marR="68580" marT="0" marB="0">
                        <a:lnL>
                          <a:noFill/>
                        </a:lnL>
                        <a:lnR>
                          <a:noFill/>
                        </a:lnR>
                        <a:lnT>
                          <a:noFill/>
                        </a:lnT>
                        <a:lnB>
                          <a:noFill/>
                        </a:lnB>
                      </a:tcPr>
                    </a:tc>
                    <a:extLst>
                      <a:ext uri="{0D108BD9-81ED-4DB2-BD59-A6C34878D82A}">
                        <a16:rowId xmlns:a16="http://schemas.microsoft.com/office/drawing/2014/main" val="155017223"/>
                      </a:ext>
                    </a:extLst>
                  </a:tr>
                </a:tbl>
              </a:graphicData>
            </a:graphic>
          </p:graphicFrame>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45346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6.5 </a:t>
            </a:r>
            <a:r>
              <a:rPr lang="zh-CN" altLang="en-US" b="1" dirty="0"/>
              <a:t>总结</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条件随机场</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zh-CN" altLang="en-US" dirty="0">
                <a:latin typeface="Cambria" panose="02040503050406030204" pitchFamily="18" charset="0"/>
                <a:cs typeface="Times New Roman" panose="02020603050405020304" pitchFamily="18" charset="0"/>
              </a:rPr>
              <a:t>训练</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zh-CN" altLang="en-US" dirty="0">
                <a:latin typeface="Cambria" panose="02040503050406030204" pitchFamily="18" charset="0"/>
                <a:cs typeface="Times New Roman" panose="02020603050405020304" pitchFamily="18" charset="0"/>
              </a:rPr>
              <a:t>预测</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zh-CN" altLang="en-US" dirty="0">
                <a:latin typeface="Cambria" panose="02040503050406030204" pitchFamily="18" charset="0"/>
                <a:cs typeface="Times New Roman" panose="02020603050405020304" pitchFamily="18" charset="0"/>
              </a:rPr>
              <a:t>与感知机的比较，展示了条件随机场独特的优势。</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en-US" dirty="0" err="1">
                <a:latin typeface="Cambria" panose="02040503050406030204" pitchFamily="18" charset="0"/>
                <a:cs typeface="Times New Roman" panose="02020603050405020304" pitchFamily="18" charset="0"/>
              </a:rPr>
              <a:t>HanLP</a:t>
            </a:r>
            <a:r>
              <a:rPr lang="zh-CN" altLang="en-US" dirty="0">
                <a:latin typeface="Cambria" panose="02040503050406030204" pitchFamily="18" charset="0"/>
                <a:cs typeface="Times New Roman" panose="02020603050405020304" pitchFamily="18" charset="0"/>
              </a:rPr>
              <a:t>封装的</a:t>
            </a:r>
            <a:r>
              <a:rPr lang="en-US" dirty="0">
                <a:latin typeface="Cambria" panose="02040503050406030204" pitchFamily="18" charset="0"/>
                <a:cs typeface="Times New Roman" panose="02020603050405020304" pitchFamily="18" charset="0"/>
              </a:rPr>
              <a:t>CRF++API</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8648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6.1.1 </a:t>
            </a:r>
            <a:r>
              <a:rPr lang="zh-CN" altLang="en-US" b="1" dirty="0"/>
              <a:t>生成式模型与判别式模型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b="1" dirty="0">
                    <a:latin typeface="Cambria" panose="02040503050406030204" pitchFamily="18" charset="0"/>
                    <a:cs typeface="Times New Roman" panose="02020603050405020304" pitchFamily="18" charset="0"/>
                  </a:rPr>
                  <a:t>判别式模型</a:t>
                </a:r>
                <a:r>
                  <a:rPr lang="zh-CN" altLang="en-US" dirty="0">
                    <a:latin typeface="Cambria" panose="02040503050406030204" pitchFamily="18" charset="0"/>
                    <a:cs typeface="Times New Roman" panose="02020603050405020304" pitchFamily="18" charset="0"/>
                  </a:rPr>
                  <a:t>跳过了</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，直接对条件概率</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建模</a:t>
                </a:r>
                <a:endParaRPr lang="en-US" altLang="zh-CN" dirty="0">
                  <a:latin typeface="Cambria" panose="02040503050406030204" pitchFamily="18" charset="0"/>
                  <a:cs typeface="Times New Roman" panose="02020603050405020304" pitchFamily="18" charset="0"/>
                </a:endParaRPr>
              </a:p>
              <a:p>
                <a:r>
                  <a:rPr lang="zh-CN" altLang="en-US" dirty="0">
                    <a:latin typeface="Cambria" panose="02040503050406030204" pitchFamily="18" charset="0"/>
                    <a:cs typeface="Times New Roman" panose="02020603050405020304" pitchFamily="18" charset="0"/>
                  </a:rPr>
                  <a:t>一些判别式模型并不介意输出的到底是</a:t>
                </a:r>
                <a14:m>
                  <m:oMath xmlns:m="http://schemas.openxmlformats.org/officeDocument/2006/math">
                    <m:r>
                      <a:rPr lang="en-US" i="1">
                        <a:latin typeface="Cambria Math" panose="02040503050406030204" pitchFamily="18" charset="0"/>
                        <a:cs typeface="Times New Roman" panose="02020603050405020304" pitchFamily="18" charset="0"/>
                      </a:rPr>
                      <m:t>[0,1]</m:t>
                    </m:r>
                  </m:oMath>
                </a14:m>
                <a:r>
                  <a:rPr lang="zh-CN" altLang="en-US" dirty="0">
                    <a:latin typeface="Cambria" panose="02040503050406030204" pitchFamily="18" charset="0"/>
                    <a:cs typeface="Times New Roman" panose="02020603050405020304" pitchFamily="18" charset="0"/>
                  </a:rPr>
                  <a:t>区间内的概率</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，还是一个分值</a:t>
                </a:r>
                <a14:m>
                  <m:oMath xmlns:m="http://schemas.openxmlformats.org/officeDocument/2006/math">
                    <m:r>
                      <m:rPr>
                        <m:sty m:val="p"/>
                      </m:rPr>
                      <a:rPr lang="en-US">
                        <a:latin typeface="Cambria Math" panose="02040503050406030204" pitchFamily="18" charset="0"/>
                        <a:cs typeface="Times New Roman" panose="02020603050405020304" pitchFamily="18" charset="0"/>
                      </a:rPr>
                      <m:t>score</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oMath>
                </a14:m>
                <a:r>
                  <a:rPr lang="en-US" dirty="0"/>
                  <a:t> </a:t>
                </a:r>
              </a:p>
              <a:p>
                <a:pPr marL="0" indent="0" algn="ctr">
                  <a:buNone/>
                </a:pP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cs typeface="Times New Roman" panose="02020603050405020304" pitchFamily="18" charset="0"/>
                          </a:rPr>
                          <m:t>exp</m:t>
                        </m:r>
                        <m:d>
                          <m:dPr>
                            <m:ctrlPr>
                              <a:rPr lang="en-US" i="1">
                                <a:latin typeface="Cambria Math" panose="02040503050406030204" pitchFamily="18" charset="0"/>
                              </a:rPr>
                            </m:ctrlPr>
                          </m:dPr>
                          <m:e>
                            <m:r>
                              <m:rPr>
                                <m:sty m:val="p"/>
                              </m:rPr>
                              <a:rPr lang="en-US">
                                <a:latin typeface="Cambria Math" panose="02040503050406030204" pitchFamily="18" charset="0"/>
                                <a:cs typeface="Times New Roman" panose="02020603050405020304" pitchFamily="18" charset="0"/>
                              </a:rPr>
                              <m:t>score</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num>
                      <m:den>
                        <m:nary>
                          <m:naryPr>
                            <m:chr m:val="∑"/>
                            <m:limLoc m:val="undOvr"/>
                            <m:supHide m:val="on"/>
                            <m:ctrlPr>
                              <a:rPr lang="en-US" i="1">
                                <a:latin typeface="Cambria Math" panose="02040503050406030204" pitchFamily="18" charset="0"/>
                              </a:rPr>
                            </m:ctrlPr>
                          </m:naryPr>
                          <m:sub>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sub>
                          <m:sup/>
                          <m:e>
                            <m:r>
                              <m:rPr>
                                <m:sty m:val="p"/>
                              </m:rPr>
                              <a:rPr lang="en-US">
                                <a:latin typeface="Cambria Math" panose="02040503050406030204" pitchFamily="18" charset="0"/>
                                <a:cs typeface="Times New Roman" panose="02020603050405020304" pitchFamily="18" charset="0"/>
                              </a:rPr>
                              <m:t>exp</m:t>
                            </m:r>
                          </m:e>
                        </m:nary>
                        <m:d>
                          <m:dPr>
                            <m:ctrlPr>
                              <a:rPr lang="en-US" i="1">
                                <a:latin typeface="Cambria Math" panose="02040503050406030204" pitchFamily="18" charset="0"/>
                              </a:rPr>
                            </m:ctrlPr>
                          </m:dPr>
                          <m:e>
                            <m:r>
                              <m:rPr>
                                <m:sty m:val="p"/>
                              </m:rPr>
                              <a:rPr lang="en-US">
                                <a:latin typeface="Cambria Math" panose="02040503050406030204" pitchFamily="18" charset="0"/>
                                <a:cs typeface="Times New Roman" panose="02020603050405020304" pitchFamily="18" charset="0"/>
                              </a:rPr>
                              <m:t>score</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den>
                    </m:f>
                  </m:oMath>
                </a14:m>
                <a:r>
                  <a:rPr lang="en-US" dirty="0"/>
                  <a:t>  </a:t>
                </a:r>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26728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err="1">
                    <a:cs typeface="Times New Roman" panose="02020603050405020304" pitchFamily="18" charset="0"/>
                  </a:rPr>
                  <a:t>概率图模型</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Probabilistic</a:t>
                </a:r>
                <a:r>
                  <a:rPr lang="en-US" dirty="0">
                    <a:latin typeface="Cambria" panose="02040503050406030204" pitchFamily="18" charset="0"/>
                    <a:cs typeface="Times New Roman" panose="02020603050405020304" pitchFamily="18" charset="0"/>
                  </a:rPr>
                  <a:t> Graphical Model</a:t>
                </a:r>
                <a:r>
                  <a:rPr lang="zh-CN" altLang="en-US" dirty="0">
                    <a:latin typeface="Cambria" panose="02040503050406030204" pitchFamily="18" charset="0"/>
                    <a:cs typeface="Times New Roman" panose="02020603050405020304" pitchFamily="18" charset="0"/>
                  </a:rPr>
                  <a:t>，</a:t>
                </a:r>
                <a:r>
                  <a:rPr lang="en-US" dirty="0" err="1">
                    <a:latin typeface="Cambria" panose="02040503050406030204" pitchFamily="18" charset="0"/>
                    <a:cs typeface="Times New Roman" panose="02020603050405020304" pitchFamily="18" charset="0"/>
                  </a:rPr>
                  <a:t>PGM</a:t>
                </a:r>
                <a:r>
                  <a:rPr lang="en-US" dirty="0" err="1">
                    <a:cs typeface="Times New Roman" panose="02020603050405020304" pitchFamily="18" charset="0"/>
                  </a:rPr>
                  <a:t>）是用来表示与推断多维随机变量联合分布</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oMath>
                </a14:m>
                <a:r>
                  <a:rPr lang="en-US" dirty="0" err="1">
                    <a:cs typeface="Times New Roman" panose="02020603050405020304" pitchFamily="18" charset="0"/>
                  </a:rPr>
                  <a:t>的强大框架</a:t>
                </a:r>
                <a:r>
                  <a:rPr lang="en-US" dirty="0"/>
                  <a:t> </a:t>
                </a:r>
              </a:p>
              <a:p>
                <a:pPr lvl="1"/>
                <a:r>
                  <a:rPr lang="zh-CN" altLang="en-US" dirty="0">
                    <a:latin typeface="Cambria" panose="02040503050406030204" pitchFamily="18" charset="0"/>
                    <a:cs typeface="Times New Roman" panose="02020603050405020304" pitchFamily="18" charset="0"/>
                  </a:rPr>
                  <a:t>利用节点</a:t>
                </a:r>
                <a14:m>
                  <m:oMath xmlns:m="http://schemas.openxmlformats.org/officeDocument/2006/math">
                    <m:r>
                      <a:rPr lang="en-US" i="1">
                        <a:latin typeface="Cambria Math" panose="02040503050406030204" pitchFamily="18" charset="0"/>
                        <a:cs typeface="Times New Roman" panose="02020603050405020304" pitchFamily="18" charset="0"/>
                      </a:rPr>
                      <m:t>𝑉</m:t>
                    </m:r>
                  </m:oMath>
                </a14:m>
                <a:r>
                  <a:rPr lang="zh-CN" altLang="en-US" dirty="0">
                    <a:latin typeface="Cambria" panose="02040503050406030204" pitchFamily="18" charset="0"/>
                    <a:cs typeface="Times New Roman" panose="02020603050405020304" pitchFamily="18" charset="0"/>
                  </a:rPr>
                  <a:t>来表示随机变量</a:t>
                </a:r>
                <a:r>
                  <a:rPr lang="en-US" dirty="0"/>
                  <a:t> </a:t>
                </a:r>
              </a:p>
              <a:p>
                <a:pPr lvl="1"/>
                <a:r>
                  <a:rPr lang="zh-CN" altLang="en-US" dirty="0">
                    <a:latin typeface="Cambria" panose="02040503050406030204" pitchFamily="18" charset="0"/>
                    <a:cs typeface="Times New Roman" panose="02020603050405020304" pitchFamily="18" charset="0"/>
                  </a:rPr>
                  <a:t>用边</a:t>
                </a:r>
                <a14:m>
                  <m:oMath xmlns:m="http://schemas.openxmlformats.org/officeDocument/2006/math">
                    <m:r>
                      <a:rPr lang="en-US" i="1">
                        <a:latin typeface="Cambria Math" panose="02040503050406030204" pitchFamily="18" charset="0"/>
                        <a:cs typeface="Times New Roman" panose="02020603050405020304" pitchFamily="18" charset="0"/>
                      </a:rPr>
                      <m:t>𝐸</m:t>
                    </m:r>
                  </m:oMath>
                </a14:m>
                <a:r>
                  <a:rPr lang="zh-CN" altLang="en-US" dirty="0">
                    <a:latin typeface="Cambria" panose="02040503050406030204" pitchFamily="18" charset="0"/>
                    <a:cs typeface="Times New Roman" panose="02020603050405020304" pitchFamily="18" charset="0"/>
                  </a:rPr>
                  <a:t>连接有关联的随机变量</a:t>
                </a:r>
                <a:r>
                  <a:rPr lang="en-US" dirty="0"/>
                  <a:t> </a:t>
                </a:r>
              </a:p>
              <a:p>
                <a:pPr lvl="1"/>
                <a:r>
                  <a:rPr lang="zh-CN" altLang="en-US" dirty="0">
                    <a:latin typeface="Cambria" panose="02040503050406030204" pitchFamily="18" charset="0"/>
                    <a:cs typeface="Times New Roman" panose="02020603050405020304" pitchFamily="18" charset="0"/>
                  </a:rPr>
                  <a:t>将多维随机变量分布表示为图</a:t>
                </a:r>
                <a14:m>
                  <m:oMath xmlns:m="http://schemas.openxmlformats.org/officeDocument/2006/math">
                    <m:r>
                      <a:rPr lang="en-US" i="1">
                        <a:latin typeface="Cambria Math" panose="02040503050406030204" pitchFamily="18" charset="0"/>
                        <a:cs typeface="Times New Roman" panose="02020603050405020304" pitchFamily="18" charset="0"/>
                      </a:rPr>
                      <m:t>𝐺</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𝐸</m:t>
                    </m:r>
                    <m:r>
                      <a:rPr lang="en-US" i="1">
                        <a:latin typeface="Cambria Math" panose="02040503050406030204" pitchFamily="18" charset="0"/>
                        <a:cs typeface="Times New Roman" panose="02020603050405020304" pitchFamily="18" charset="0"/>
                      </a:rPr>
                      <m:t>)</m:t>
                    </m:r>
                  </m:oMath>
                </a14:m>
                <a:r>
                  <a:rPr lang="en-US" dirty="0"/>
                  <a:t> </a:t>
                </a:r>
              </a:p>
              <a:p>
                <a:pPr lvl="2"/>
                <a:r>
                  <a:rPr lang="zh-CN" altLang="en-US" dirty="0"/>
                  <a:t>整个图可以分解为子图再进行分析</a:t>
                </a:r>
                <a:r>
                  <a:rPr lang="en-US" dirty="0"/>
                  <a:t> </a:t>
                </a:r>
              </a:p>
              <a:p>
                <a:pPr lvl="2"/>
                <a:r>
                  <a:rPr lang="zh-CN" altLang="en-US" dirty="0"/>
                  <a:t>子图中的随机变量更少，建模更加简单</a:t>
                </a:r>
                <a:r>
                  <a:rPr lang="en-US" dirty="0"/>
                  <a:t> </a:t>
                </a:r>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64329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err="1">
                    <a:cs typeface="Times New Roman" panose="02020603050405020304" pitchFamily="18" charset="0"/>
                  </a:rPr>
                  <a:t>有向图模型</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Directed</a:t>
                </a:r>
                <a:r>
                  <a:rPr lang="en-US" dirty="0">
                    <a:latin typeface="Cambria" panose="02040503050406030204" pitchFamily="18" charset="0"/>
                    <a:cs typeface="Times New Roman" panose="02020603050405020304" pitchFamily="18" charset="0"/>
                  </a:rPr>
                  <a:t> Graphical Model</a:t>
                </a:r>
                <a:r>
                  <a:rPr lang="zh-CN" altLang="en-US" dirty="0">
                    <a:latin typeface="Cambria" panose="02040503050406030204" pitchFamily="18" charset="0"/>
                    <a:cs typeface="Times New Roman" panose="02020603050405020304" pitchFamily="18" charset="0"/>
                  </a:rPr>
                  <a:t>，</a:t>
                </a:r>
                <a:r>
                  <a:rPr lang="en-US" dirty="0" err="1">
                    <a:latin typeface="Cambria" panose="02040503050406030204" pitchFamily="18" charset="0"/>
                    <a:cs typeface="Times New Roman" panose="02020603050405020304" pitchFamily="18" charset="0"/>
                  </a:rPr>
                  <a:t>DGM</a:t>
                </a:r>
                <a:r>
                  <a:rPr lang="en-US" dirty="0" err="1">
                    <a:cs typeface="Times New Roman" panose="02020603050405020304" pitchFamily="18" charset="0"/>
                  </a:rPr>
                  <a:t>）按事件的先后因果顺序将节点连接为有向图。如果事件</a:t>
                </a:r>
                <a14:m>
                  <m:oMath xmlns:m="http://schemas.openxmlformats.org/officeDocument/2006/math">
                    <m:r>
                      <a:rPr lang="en-US" i="1">
                        <a:latin typeface="Cambria Math" panose="02040503050406030204" pitchFamily="18" charset="0"/>
                        <a:cs typeface="Times New Roman" panose="02020603050405020304" pitchFamily="18" charset="0"/>
                      </a:rPr>
                      <m:t>𝐴</m:t>
                    </m:r>
                  </m:oMath>
                </a14:m>
                <a:r>
                  <a:rPr lang="en-US" dirty="0" err="1">
                    <a:cs typeface="Times New Roman" panose="02020603050405020304" pitchFamily="18" charset="0"/>
                  </a:rPr>
                  <a:t>导致事件</a:t>
                </a:r>
                <a14:m>
                  <m:oMath xmlns:m="http://schemas.openxmlformats.org/officeDocument/2006/math">
                    <m:r>
                      <a:rPr lang="en-US" i="1">
                        <a:latin typeface="Cambria Math" panose="02040503050406030204" pitchFamily="18" charset="0"/>
                        <a:cs typeface="Times New Roman" panose="02020603050405020304" pitchFamily="18" charset="0"/>
                      </a:rPr>
                      <m:t>𝐵</m:t>
                    </m:r>
                  </m:oMath>
                </a14:m>
                <a:r>
                  <a:rPr lang="en-US" dirty="0">
                    <a:cs typeface="Times New Roman" panose="02020603050405020304" pitchFamily="18" charset="0"/>
                  </a:rPr>
                  <a:t>，</a:t>
                </a:r>
                <a:r>
                  <a:rPr lang="en-US" dirty="0" err="1">
                    <a:cs typeface="Times New Roman" panose="02020603050405020304" pitchFamily="18" charset="0"/>
                  </a:rPr>
                  <a:t>则用箭头连接两个事件</a:t>
                </a:r>
                <a14:m>
                  <m:oMath xmlns:m="http://schemas.openxmlformats.org/officeDocument/2006/math">
                    <m:r>
                      <a:rPr lang="en-US" i="1">
                        <a:latin typeface="Cambria Math" panose="02040503050406030204" pitchFamily="18" charset="0"/>
                        <a:cs typeface="Times New Roman" panose="02020603050405020304" pitchFamily="18" charset="0"/>
                      </a:rPr>
                      <m:t>𝐴</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𝐵</m:t>
                    </m:r>
                  </m:oMath>
                </a14:m>
                <a:r>
                  <a:rPr lang="en-US" dirty="0"/>
                  <a:t> </a:t>
                </a:r>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84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9" name="Picture">
            <a:extLst>
              <a:ext uri="{FF2B5EF4-FFF2-40B4-BE49-F238E27FC236}">
                <a16:creationId xmlns:a16="http://schemas.microsoft.com/office/drawing/2014/main" id="{1D56B825-61FE-0046-84E3-5CC3C14E93D2}"/>
              </a:ext>
            </a:extLst>
          </p:cNvPr>
          <p:cNvPicPr/>
          <p:nvPr/>
        </p:nvPicPr>
        <p:blipFill>
          <a:blip r:embed="rId6"/>
          <a:stretch>
            <a:fillRect/>
          </a:stretch>
        </p:blipFill>
        <p:spPr bwMode="auto">
          <a:xfrm>
            <a:off x="4038600" y="2951527"/>
            <a:ext cx="4385784" cy="3246866"/>
          </a:xfrm>
          <a:prstGeom prst="rect">
            <a:avLst/>
          </a:prstGeom>
          <a:noFill/>
          <a:ln w="9525">
            <a:noFill/>
            <a:headEnd/>
            <a:tailEnd/>
          </a:ln>
        </p:spPr>
      </p:pic>
    </p:spTree>
    <p:extLst>
      <p:ext uri="{BB962C8B-B14F-4D97-AF65-F5344CB8AC3E}">
        <p14:creationId xmlns:p14="http://schemas.microsoft.com/office/powerpoint/2010/main" val="2613605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有向图模型都将概率有向图分解为一系列条件概率之积。定义</a:t>
                </a:r>
                <a14:m>
                  <m:oMath xmlns:m="http://schemas.openxmlformats.org/officeDocument/2006/math">
                    <m:r>
                      <a:rPr lang="en-US" b="1" i="1">
                        <a:latin typeface="Cambria Math" panose="02040503050406030204" pitchFamily="18" charset="0"/>
                        <a:cs typeface="Times New Roman" panose="02020603050405020304" pitchFamily="18" charset="0"/>
                      </a:rPr>
                      <m:t>𝝅</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𝑣</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表示节点</a:t>
                </a:r>
                <a14:m>
                  <m:oMath xmlns:m="http://schemas.openxmlformats.org/officeDocument/2006/math">
                    <m:r>
                      <a:rPr lang="en-US" i="1">
                        <a:latin typeface="Cambria Math" panose="02040503050406030204" pitchFamily="18" charset="0"/>
                        <a:cs typeface="Times New Roman" panose="02020603050405020304" pitchFamily="18" charset="0"/>
                      </a:rPr>
                      <m:t>𝑣</m:t>
                    </m:r>
                  </m:oMath>
                </a14:m>
                <a:r>
                  <a:rPr lang="zh-CN" altLang="en-US" dirty="0">
                    <a:latin typeface="Cambria" panose="02040503050406030204" pitchFamily="18" charset="0"/>
                    <a:cs typeface="Times New Roman" panose="02020603050405020304" pitchFamily="18" charset="0"/>
                  </a:rPr>
                  <a:t>的所有前驱节点，则多维随机变量的分布分解为：</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𝑣</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sub>
                        <m:sup/>
                        <m:e>
                          <m:r>
                            <a:rPr lang="en-US" i="1">
                              <a:latin typeface="Cambria Math" panose="02040503050406030204" pitchFamily="18" charset="0"/>
                              <a:cs typeface="Times New Roman" panose="02020603050405020304" pitchFamily="18" charset="0"/>
                            </a:rPr>
                            <m:t>𝑝</m:t>
                          </m:r>
                        </m:e>
                      </m:nary>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𝑣</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𝝅</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𝑣</m:t>
                      </m:r>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1520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85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b="1" dirty="0"/>
              <a:t>无向图模型</a:t>
            </a:r>
            <a:r>
              <a:rPr lang="zh-CN" altLang="en-US" dirty="0"/>
              <a:t>则不探究每个事件的因果关系，亦即不涉及条件概率分解</a:t>
            </a:r>
            <a:endParaRPr lang="en-US" altLang="zh-CN" dirty="0"/>
          </a:p>
          <a:p>
            <a:pPr>
              <a:spcBef>
                <a:spcPts val="900"/>
              </a:spcBef>
              <a:spcAft>
                <a:spcPts val="900"/>
              </a:spcAft>
            </a:pPr>
            <a:r>
              <a:rPr lang="zh-CN" altLang="en-US" dirty="0"/>
              <a:t>无向图模型的边没有方向，仅仅代表两个事件有关联，不表示谁是因谁是果</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a:extLst>
              <a:ext uri="{FF2B5EF4-FFF2-40B4-BE49-F238E27FC236}">
                <a16:creationId xmlns:a16="http://schemas.microsoft.com/office/drawing/2014/main" id="{2C0EA315-7ABB-0144-A81F-A2DBB4629354}"/>
              </a:ext>
            </a:extLst>
          </p:cNvPr>
          <p:cNvPicPr/>
          <p:nvPr/>
        </p:nvPicPr>
        <p:blipFill>
          <a:blip r:embed="rId5"/>
          <a:stretch>
            <a:fillRect/>
          </a:stretch>
        </p:blipFill>
        <p:spPr bwMode="auto">
          <a:xfrm>
            <a:off x="4324985" y="3429000"/>
            <a:ext cx="3542030" cy="2631440"/>
          </a:xfrm>
          <a:prstGeom prst="rect">
            <a:avLst/>
          </a:prstGeom>
          <a:noFill/>
          <a:ln w="9525">
            <a:noFill/>
            <a:headEnd/>
            <a:tailEnd/>
          </a:ln>
        </p:spPr>
      </p:pic>
    </p:spTree>
    <p:extLst>
      <p:ext uri="{BB962C8B-B14F-4D97-AF65-F5344CB8AC3E}">
        <p14:creationId xmlns:p14="http://schemas.microsoft.com/office/powerpoint/2010/main" val="453362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2331</Words>
  <Application>Microsoft Macintosh PowerPoint</Application>
  <PresentationFormat>Widescreen</PresentationFormat>
  <Paragraphs>369</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SimSun</vt:lpstr>
      <vt:lpstr>Arial</vt:lpstr>
      <vt:lpstr>Calibri</vt:lpstr>
      <vt:lpstr>Cambria</vt:lpstr>
      <vt:lpstr>Cambria Math</vt:lpstr>
      <vt:lpstr>Consolas</vt:lpstr>
      <vt:lpstr>Office Theme</vt:lpstr>
      <vt:lpstr>第六章 条件随机场     与序列标注</vt:lpstr>
      <vt:lpstr>第六章 条件随机场与序列标注</vt:lpstr>
      <vt:lpstr>6.1 机器学习的模型谱系</vt:lpstr>
      <vt:lpstr>6.1.1 生成式模型与判别式模型</vt:lpstr>
      <vt:lpstr>6.1.1 生成式模型与判别式模型</vt:lpstr>
      <vt:lpstr>6.1.2 有向与无向概率图模型</vt:lpstr>
      <vt:lpstr>6.1.2 有向与无向概率图模型</vt:lpstr>
      <vt:lpstr>6.1.2 有向与无向概率图模型</vt:lpstr>
      <vt:lpstr>6.1.2 有向与无向概率图模型</vt:lpstr>
      <vt:lpstr>6.1.2 有向与无向概率图模型</vt:lpstr>
      <vt:lpstr>6.1.2 有向与无向概率图模型</vt:lpstr>
      <vt:lpstr>6.1.2 有向与无向概率图模型</vt:lpstr>
      <vt:lpstr>6.2 条件随机场</vt:lpstr>
      <vt:lpstr>6.2.1 线性链条件随机场</vt:lpstr>
      <vt:lpstr>6.2.1 线性链条件随机场</vt:lpstr>
      <vt:lpstr>6.2.1 线性链条件随机场</vt:lpstr>
      <vt:lpstr>6.2.1 线性链条件随机场</vt:lpstr>
      <vt:lpstr>6.2.2 条件随机场的训练* </vt:lpstr>
      <vt:lpstr>6.2.2 条件随机场的训练* </vt:lpstr>
      <vt:lpstr>6.2.2 条件随机场的训练* </vt:lpstr>
      <vt:lpstr>6.2.2 条件随机场的训练* </vt:lpstr>
      <vt:lpstr>6.2.2 条件随机场的训练* </vt:lpstr>
      <vt:lpstr>6.2.2 条件随机场的训练* </vt:lpstr>
      <vt:lpstr>6.2.2 条件随机场的训练* </vt:lpstr>
      <vt:lpstr>6.2.2 条件随机场的训练* </vt:lpstr>
      <vt:lpstr>6.2.3 对比结构化感知机</vt:lpstr>
      <vt:lpstr>6.2.3 对比结构化感知机</vt:lpstr>
      <vt:lpstr>6.2.3 对比结构化感知机</vt:lpstr>
      <vt:lpstr>6.3 条件随机场工具包</vt:lpstr>
      <vt:lpstr>6.3.1 CRF++的安装</vt:lpstr>
      <vt:lpstr>6.3.2 CRF++语料格式</vt:lpstr>
      <vt:lpstr>6.3.3 CRF++特征模板</vt:lpstr>
      <vt:lpstr>6.3.3 CRF++特征模板</vt:lpstr>
      <vt:lpstr>6.3.4 CRF++命令行训练</vt:lpstr>
      <vt:lpstr>6.3.5 CRF++模型格式*</vt:lpstr>
      <vt:lpstr>6.3.5 CRF++模型格式*</vt:lpstr>
      <vt:lpstr>6.3.5 CRF++模型格式*</vt:lpstr>
      <vt:lpstr>6.3.5 CRF++模型格式*</vt:lpstr>
      <vt:lpstr>6.3.6 CRF++命令行预测</vt:lpstr>
      <vt:lpstr>6.3.7 CRF++代码分析*</vt:lpstr>
      <vt:lpstr>6.4 HanLP中的CRF++ API</vt:lpstr>
      <vt:lpstr>6.4.1 训练分词器</vt:lpstr>
      <vt:lpstr>6.4.2 标准化评测</vt:lpstr>
      <vt:lpstr>6.5 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韩 和</dc:creator>
  <cp:lastModifiedBy>韩 和</cp:lastModifiedBy>
  <cp:revision>325</cp:revision>
  <dcterms:created xsi:type="dcterms:W3CDTF">2019-10-06T17:25:52Z</dcterms:created>
  <dcterms:modified xsi:type="dcterms:W3CDTF">2019-10-07T20:42:38Z</dcterms:modified>
</cp:coreProperties>
</file>